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8"/>
  </p:notesMasterIdLst>
  <p:sldIdLst>
    <p:sldId id="495" r:id="rId2"/>
    <p:sldId id="416" r:id="rId3"/>
    <p:sldId id="417" r:id="rId4"/>
    <p:sldId id="418" r:id="rId5"/>
    <p:sldId id="419" r:id="rId6"/>
    <p:sldId id="420" r:id="rId7"/>
    <p:sldId id="421" r:id="rId8"/>
    <p:sldId id="422" r:id="rId9"/>
    <p:sldId id="423" r:id="rId10"/>
    <p:sldId id="424" r:id="rId11"/>
    <p:sldId id="425" r:id="rId12"/>
    <p:sldId id="427" r:id="rId13"/>
    <p:sldId id="428" r:id="rId14"/>
    <p:sldId id="429" r:id="rId15"/>
    <p:sldId id="430" r:id="rId16"/>
    <p:sldId id="431" r:id="rId17"/>
    <p:sldId id="432" r:id="rId18"/>
    <p:sldId id="433" r:id="rId19"/>
    <p:sldId id="434" r:id="rId20"/>
    <p:sldId id="435" r:id="rId21"/>
    <p:sldId id="436" r:id="rId22"/>
    <p:sldId id="437" r:id="rId23"/>
    <p:sldId id="438" r:id="rId24"/>
    <p:sldId id="439" r:id="rId25"/>
    <p:sldId id="440" r:id="rId26"/>
    <p:sldId id="442" r:id="rId27"/>
    <p:sldId id="443" r:id="rId28"/>
    <p:sldId id="444" r:id="rId29"/>
    <p:sldId id="445" r:id="rId30"/>
    <p:sldId id="446" r:id="rId31"/>
    <p:sldId id="447" r:id="rId32"/>
    <p:sldId id="448" r:id="rId33"/>
    <p:sldId id="449" r:id="rId34"/>
    <p:sldId id="450" r:id="rId35"/>
    <p:sldId id="451" r:id="rId36"/>
    <p:sldId id="452" r:id="rId37"/>
    <p:sldId id="453" r:id="rId38"/>
    <p:sldId id="454" r:id="rId39"/>
    <p:sldId id="455" r:id="rId40"/>
    <p:sldId id="456" r:id="rId41"/>
    <p:sldId id="490" r:id="rId42"/>
    <p:sldId id="491" r:id="rId43"/>
    <p:sldId id="492" r:id="rId44"/>
    <p:sldId id="493" r:id="rId45"/>
    <p:sldId id="494" r:id="rId46"/>
    <p:sldId id="474" r:id="rId47"/>
    <p:sldId id="476" r:id="rId48"/>
    <p:sldId id="477" r:id="rId49"/>
    <p:sldId id="478" r:id="rId50"/>
    <p:sldId id="479" r:id="rId51"/>
    <p:sldId id="480" r:id="rId52"/>
    <p:sldId id="481" r:id="rId53"/>
    <p:sldId id="484" r:id="rId54"/>
    <p:sldId id="486" r:id="rId55"/>
    <p:sldId id="488" r:id="rId56"/>
    <p:sldId id="489" r:id="rId5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r" defTabSz="914400" rtl="1" eaLnBrk="1" latinLnBrk="0" hangingPunct="1">
      <a:defRPr kern="1200">
        <a:solidFill>
          <a:schemeClr val="tx1"/>
        </a:solidFill>
        <a:latin typeface="Arial" panose="020B0604020202020204" pitchFamily="34" charset="0"/>
        <a:ea typeface="+mn-ea"/>
        <a:cs typeface="+mn-cs"/>
      </a:defRPr>
    </a:lvl6pPr>
    <a:lvl7pPr marL="2743200" algn="r" defTabSz="914400" rtl="1" eaLnBrk="1" latinLnBrk="0" hangingPunct="1">
      <a:defRPr kern="1200">
        <a:solidFill>
          <a:schemeClr val="tx1"/>
        </a:solidFill>
        <a:latin typeface="Arial" panose="020B0604020202020204" pitchFamily="34" charset="0"/>
        <a:ea typeface="+mn-ea"/>
        <a:cs typeface="+mn-cs"/>
      </a:defRPr>
    </a:lvl7pPr>
    <a:lvl8pPr marL="3200400" algn="r" defTabSz="914400" rtl="1" eaLnBrk="1" latinLnBrk="0" hangingPunct="1">
      <a:defRPr kern="1200">
        <a:solidFill>
          <a:schemeClr val="tx1"/>
        </a:solidFill>
        <a:latin typeface="Arial" panose="020B0604020202020204" pitchFamily="34" charset="0"/>
        <a:ea typeface="+mn-ea"/>
        <a:cs typeface="+mn-cs"/>
      </a:defRPr>
    </a:lvl8pPr>
    <a:lvl9pPr marL="3657600" algn="r" defTabSz="914400" rtl="1"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009900"/>
    <a:srgbClr val="3366CC"/>
    <a:srgbClr val="FFFF00"/>
    <a:srgbClr val="FF9900"/>
    <a:srgbClr val="336699"/>
    <a:srgbClr val="993366"/>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9" autoAdjust="0"/>
    <p:restoredTop sz="93810" autoAdjust="0"/>
  </p:normalViewPr>
  <p:slideViewPr>
    <p:cSldViewPr>
      <p:cViewPr varScale="1">
        <p:scale>
          <a:sx n="107" d="100"/>
          <a:sy n="107" d="100"/>
        </p:scale>
        <p:origin x="78"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a:p>
        </p:txBody>
      </p:sp>
      <p:sp>
        <p:nvSpPr>
          <p:cNvPr id="108547"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8550"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pPr>
              <a:defRPr/>
            </a:pPr>
            <a:endParaRPr lang="en-US"/>
          </a:p>
        </p:txBody>
      </p:sp>
      <p:sp>
        <p:nvSpPr>
          <p:cNvPr id="108551"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anose="02020603050405020304" pitchFamily="18" charset="0"/>
                <a:cs typeface="Times New Roman" panose="02020603050405020304" pitchFamily="18" charset="0"/>
              </a:defRPr>
            </a:lvl1pPr>
          </a:lstStyle>
          <a:p>
            <a:pPr>
              <a:defRPr/>
            </a:pPr>
            <a:fld id="{53D18B58-E048-4E01-93DA-1A6BDC609C82}" type="slidenum">
              <a:rPr lang="ar-SA" altLang="ar-EG"/>
              <a:pPr>
                <a:defRPr/>
              </a:pPr>
              <a:t>‹#›</a:t>
            </a:fld>
            <a:endParaRPr lang="en-US" altLang="ar-EG"/>
          </a:p>
        </p:txBody>
      </p:sp>
    </p:spTree>
    <p:extLst>
      <p:ext uri="{BB962C8B-B14F-4D97-AF65-F5344CB8AC3E}">
        <p14:creationId xmlns:p14="http://schemas.microsoft.com/office/powerpoint/2010/main" val="3616411410"/>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ar-EG" altLang="ar-EG"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B095F0F7-21A3-4AE8-A55B-2603F8FCF8AE}" type="slidenum">
              <a:rPr lang="en-US" altLang="ar-EG" smtClean="0">
                <a:latin typeface="Times New Roman" panose="02020603050405020304" pitchFamily="18" charset="0"/>
              </a:rPr>
              <a:pPr/>
              <a:t>26</a:t>
            </a:fld>
            <a:endParaRPr lang="en-US" altLang="ar-EG" smtClean="0">
              <a:latin typeface="Times New Roman" panose="02020603050405020304" pitchFamily="18" charset="0"/>
            </a:endParaRPr>
          </a:p>
        </p:txBody>
      </p:sp>
    </p:spTree>
    <p:extLst>
      <p:ext uri="{BB962C8B-B14F-4D97-AF65-F5344CB8AC3E}">
        <p14:creationId xmlns:p14="http://schemas.microsoft.com/office/powerpoint/2010/main" val="160726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ar-EG" altLang="ar-EG"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882F2497-9BCD-4100-8C5C-DBEB653B00CB}" type="slidenum">
              <a:rPr lang="en-US" altLang="ar-EG" smtClean="0">
                <a:latin typeface="Times New Roman" panose="02020603050405020304" pitchFamily="18" charset="0"/>
              </a:rPr>
              <a:pPr/>
              <a:t>27</a:t>
            </a:fld>
            <a:endParaRPr lang="en-US" altLang="ar-EG" smtClean="0">
              <a:latin typeface="Times New Roman" panose="02020603050405020304" pitchFamily="18" charset="0"/>
            </a:endParaRPr>
          </a:p>
        </p:txBody>
      </p:sp>
    </p:spTree>
    <p:extLst>
      <p:ext uri="{BB962C8B-B14F-4D97-AF65-F5344CB8AC3E}">
        <p14:creationId xmlns:p14="http://schemas.microsoft.com/office/powerpoint/2010/main" val="698169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767C8C-72CA-4C4B-89E5-9878732B80C7}" type="slidenum">
              <a:rPr lang="ar-SA" altLang="ar-EG"/>
              <a:pPr>
                <a:defRPr/>
              </a:pPr>
              <a:t>‹#›</a:t>
            </a:fld>
            <a:endParaRPr lang="en-US" altLang="ar-EG"/>
          </a:p>
        </p:txBody>
      </p:sp>
    </p:spTree>
    <p:extLst>
      <p:ext uri="{BB962C8B-B14F-4D97-AF65-F5344CB8AC3E}">
        <p14:creationId xmlns:p14="http://schemas.microsoft.com/office/powerpoint/2010/main" val="1443554960"/>
      </p:ext>
    </p:extLst>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36C9E2C-B425-4451-A3AA-6962D9D68A38}" type="slidenum">
              <a:rPr lang="ar-SA" altLang="ar-EG"/>
              <a:pPr>
                <a:defRPr/>
              </a:pPr>
              <a:t>‹#›</a:t>
            </a:fld>
            <a:endParaRPr lang="en-US" altLang="ar-EG"/>
          </a:p>
        </p:txBody>
      </p:sp>
    </p:spTree>
    <p:extLst>
      <p:ext uri="{BB962C8B-B14F-4D97-AF65-F5344CB8AC3E}">
        <p14:creationId xmlns:p14="http://schemas.microsoft.com/office/powerpoint/2010/main" val="2320995859"/>
      </p:ext>
    </p:extLst>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ACD715-3CF0-4464-834F-2849DD654478}" type="slidenum">
              <a:rPr lang="ar-SA" altLang="ar-EG"/>
              <a:pPr>
                <a:defRPr/>
              </a:pPr>
              <a:t>‹#›</a:t>
            </a:fld>
            <a:endParaRPr lang="en-US" altLang="ar-EG"/>
          </a:p>
        </p:txBody>
      </p:sp>
    </p:spTree>
    <p:extLst>
      <p:ext uri="{BB962C8B-B14F-4D97-AF65-F5344CB8AC3E}">
        <p14:creationId xmlns:p14="http://schemas.microsoft.com/office/powerpoint/2010/main" val="1702016449"/>
      </p:ext>
    </p:extLst>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B08BD6-046E-4C15-9873-F153321FCF56}" type="slidenum">
              <a:rPr lang="ar-SA" altLang="ar-EG"/>
              <a:pPr>
                <a:defRPr/>
              </a:pPr>
              <a:t>‹#›</a:t>
            </a:fld>
            <a:endParaRPr lang="en-US" altLang="ar-EG"/>
          </a:p>
        </p:txBody>
      </p:sp>
    </p:spTree>
    <p:extLst>
      <p:ext uri="{BB962C8B-B14F-4D97-AF65-F5344CB8AC3E}">
        <p14:creationId xmlns:p14="http://schemas.microsoft.com/office/powerpoint/2010/main" val="500485515"/>
      </p:ext>
    </p:extLst>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5535EB-B56B-47DE-842F-429386797257}" type="slidenum">
              <a:rPr lang="ar-SA" altLang="ar-EG"/>
              <a:pPr>
                <a:defRPr/>
              </a:pPr>
              <a:t>‹#›</a:t>
            </a:fld>
            <a:endParaRPr lang="en-US" altLang="ar-EG"/>
          </a:p>
        </p:txBody>
      </p:sp>
    </p:spTree>
    <p:extLst>
      <p:ext uri="{BB962C8B-B14F-4D97-AF65-F5344CB8AC3E}">
        <p14:creationId xmlns:p14="http://schemas.microsoft.com/office/powerpoint/2010/main" val="3577446441"/>
      </p:ext>
    </p:extLst>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4720AC-E7BB-4B3B-B0CA-7DECA5523C0D}" type="slidenum">
              <a:rPr lang="ar-SA" altLang="ar-EG"/>
              <a:pPr>
                <a:defRPr/>
              </a:pPr>
              <a:t>‹#›</a:t>
            </a:fld>
            <a:endParaRPr lang="en-US" altLang="ar-EG"/>
          </a:p>
        </p:txBody>
      </p:sp>
    </p:spTree>
    <p:extLst>
      <p:ext uri="{BB962C8B-B14F-4D97-AF65-F5344CB8AC3E}">
        <p14:creationId xmlns:p14="http://schemas.microsoft.com/office/powerpoint/2010/main" val="2783088680"/>
      </p:ext>
    </p:extLst>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469816F-FFAD-460A-B4B2-54E6B5F97445}" type="slidenum">
              <a:rPr lang="ar-SA" altLang="ar-EG"/>
              <a:pPr>
                <a:defRPr/>
              </a:pPr>
              <a:t>‹#›</a:t>
            </a:fld>
            <a:endParaRPr lang="en-US" altLang="ar-EG"/>
          </a:p>
        </p:txBody>
      </p:sp>
    </p:spTree>
    <p:extLst>
      <p:ext uri="{BB962C8B-B14F-4D97-AF65-F5344CB8AC3E}">
        <p14:creationId xmlns:p14="http://schemas.microsoft.com/office/powerpoint/2010/main" val="775541180"/>
      </p:ext>
    </p:extLst>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C5C074C-F54D-4D1C-8648-C850BD6012E1}" type="slidenum">
              <a:rPr lang="ar-SA" altLang="ar-EG"/>
              <a:pPr>
                <a:defRPr/>
              </a:pPr>
              <a:t>‹#›</a:t>
            </a:fld>
            <a:endParaRPr lang="en-US" altLang="ar-EG"/>
          </a:p>
        </p:txBody>
      </p:sp>
    </p:spTree>
    <p:extLst>
      <p:ext uri="{BB962C8B-B14F-4D97-AF65-F5344CB8AC3E}">
        <p14:creationId xmlns:p14="http://schemas.microsoft.com/office/powerpoint/2010/main" val="189918525"/>
      </p:ext>
    </p:extLst>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0B9D346-BC90-4BB4-B884-854D4064E4EF}" type="slidenum">
              <a:rPr lang="ar-SA" altLang="ar-EG"/>
              <a:pPr>
                <a:defRPr/>
              </a:pPr>
              <a:t>‹#›</a:t>
            </a:fld>
            <a:endParaRPr lang="en-US" altLang="ar-EG"/>
          </a:p>
        </p:txBody>
      </p:sp>
    </p:spTree>
    <p:extLst>
      <p:ext uri="{BB962C8B-B14F-4D97-AF65-F5344CB8AC3E}">
        <p14:creationId xmlns:p14="http://schemas.microsoft.com/office/powerpoint/2010/main" val="1282674619"/>
      </p:ext>
    </p:extLst>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8AE053-BF34-4E3A-A64C-A175A55D76DD}" type="slidenum">
              <a:rPr lang="ar-SA" altLang="ar-EG"/>
              <a:pPr>
                <a:defRPr/>
              </a:pPr>
              <a:t>‹#›</a:t>
            </a:fld>
            <a:endParaRPr lang="en-US" altLang="ar-EG"/>
          </a:p>
        </p:txBody>
      </p:sp>
    </p:spTree>
    <p:extLst>
      <p:ext uri="{BB962C8B-B14F-4D97-AF65-F5344CB8AC3E}">
        <p14:creationId xmlns:p14="http://schemas.microsoft.com/office/powerpoint/2010/main" val="1414242132"/>
      </p:ext>
    </p:extLst>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EG"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396D8C2-E4D8-4A97-934D-9A3D46078B40}" type="slidenum">
              <a:rPr lang="ar-SA" altLang="ar-EG"/>
              <a:pPr>
                <a:defRPr/>
              </a:pPr>
              <a:t>‹#›</a:t>
            </a:fld>
            <a:endParaRPr lang="en-US" altLang="ar-EG"/>
          </a:p>
        </p:txBody>
      </p:sp>
    </p:spTree>
    <p:extLst>
      <p:ext uri="{BB962C8B-B14F-4D97-AF65-F5344CB8AC3E}">
        <p14:creationId xmlns:p14="http://schemas.microsoft.com/office/powerpoint/2010/main" val="3280430325"/>
      </p:ext>
    </p:extLst>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ar-EG"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ar-EG" smtClean="0"/>
              <a:t>Click to edit Master text styles</a:t>
            </a:r>
          </a:p>
          <a:p>
            <a:pPr lvl="1"/>
            <a:r>
              <a:rPr lang="en-US" altLang="ar-EG" smtClean="0"/>
              <a:t>Second level</a:t>
            </a:r>
          </a:p>
          <a:p>
            <a:pPr lvl="2"/>
            <a:r>
              <a:rPr lang="en-US" altLang="ar-EG" smtClean="0"/>
              <a:t>Third level</a:t>
            </a:r>
          </a:p>
          <a:p>
            <a:pPr lvl="3"/>
            <a:r>
              <a:rPr lang="en-US" altLang="ar-EG" smtClean="0"/>
              <a:t>Fourth level</a:t>
            </a:r>
          </a:p>
          <a:p>
            <a:pPr lvl="4"/>
            <a:r>
              <a:rPr lang="en-US" altLang="ar-EG"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Times New Roman" panose="02020603050405020304" pitchFamily="18" charset="0"/>
                <a:cs typeface="Times New Roman" panose="02020603050405020304" pitchFamily="18" charset="0"/>
              </a:defRPr>
            </a:lvl1pPr>
          </a:lstStyle>
          <a:p>
            <a:pPr>
              <a:defRPr/>
            </a:pPr>
            <a:fld id="{FD229B88-4828-4D64-A7AF-211EB01B8D74}" type="slidenum">
              <a:rPr lang="ar-SA" altLang="ar-EG"/>
              <a:pPr>
                <a:defRPr/>
              </a:pPr>
              <a:t>‹#›</a:t>
            </a:fld>
            <a:endParaRPr lang="en-US" altLang="ar-EG"/>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p:split orient="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image" Target="../media/image4.wmf"/></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png"/><Relationship Id="rId4" Type="http://schemas.openxmlformats.org/officeDocument/2006/relationships/image" Target="../media/image6.w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image" Target="../media/image9.wmf"/></Relationships>
</file>

<file path=ppt/slides/_rels/slide39.xml.rels><?xml version="1.0" encoding="UTF-8" standalone="yes"?>
<Relationships xmlns="http://schemas.openxmlformats.org/package/2006/relationships"><Relationship Id="rId3" Type="http://schemas.openxmlformats.org/officeDocument/2006/relationships/hyperlink" Target="http://webcache.googleusercontent.com/search?q=cache:QzMfENZkD6cJ:thetruthbehindthescenes.wordpress.com/2011/08/26/strange-sounds-in-colorado-before-earthquake/+videoThe+unique+sounds+of+Colorado+earthquakes&amp;cd=1&amp;hl=en&amp;ct=clnk&amp;gl=eg&amp;client=firefox-a" TargetMode="External"/><Relationship Id="rId2" Type="http://schemas.openxmlformats.org/officeDocument/2006/relationships/hyperlink" Target="http://www.google.com.eg/url?sa=t&amp;rct=j&amp;q=videothe%20unique%20sounds%20of%20colorado%20earthquakes&amp;source=web&amp;cd=1&amp;sqi=2&amp;ved=0CB8QFjAA&amp;url=http://thetruthbehindthescenes.wordpress.com/2011/08/26/strange-sounds-in-colorado-before-earthquake/&amp;ei=eynbToO0PMqr-QbG2v2yCg&amp;usg=AFQjCNGAgkfQK7s1LuzQkgG5NmzrB3a9qQ&amp;cad=rja"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www.google.com.eg/search?client=firefox-a&amp;rls=org.mozilla:en-US:official&amp;channel=s&amp;hl=en&amp;source=hp&amp;biw=1366&amp;bih=585&amp;q=video+earthquakes+with+sound&amp;oq=video+earthquakes+with+sound&amp;aq=f&amp;aqi=&amp;aql=&amp;gs_sm=e&amp;gs_upl=3822l22289l0l22909l28l28l0l12l4l0l437l4488l0.3.7.4.2l16l0"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islamstory.com/%D9%81%D8%B6%D9%84-%D8%B5%D9%8A%D8%A7%D9%85-%D9%8A%D9%88%D9%85-%D8%B9%D8%A7%D8%B4%D9%88%D8%B1%D8%A7%D8%A1#_ftn2"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www.islamstory.com/%D9%81%D8%B6%D9%84-%D8%B5%D9%8A%D8%A7%D9%85-%D9%8A%D9%88%D9%85-%D8%B9%D8%A7%D8%B4%D9%88%D8%B1%D8%A7%D8%A1#_ftn5"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rdArt 6"/>
          <p:cNvSpPr>
            <a:spLocks noChangeArrowheads="1" noChangeShapeType="1" noTextEdit="1"/>
          </p:cNvSpPr>
          <p:nvPr/>
        </p:nvSpPr>
        <p:spPr bwMode="auto">
          <a:xfrm>
            <a:off x="1752600" y="2882900"/>
            <a:ext cx="5181600" cy="1854200"/>
          </a:xfrm>
          <a:prstGeom prst="rect">
            <a:avLst/>
          </a:prstGeom>
        </p:spPr>
        <p:txBody>
          <a:bodyPr wrap="none" fromWordArt="1">
            <a:prstTxWarp prst="textDeflate">
              <a:avLst>
                <a:gd name="adj" fmla="val 26227"/>
              </a:avLst>
            </a:prstTxWarp>
          </a:bodyPr>
          <a:lstStyle/>
          <a:p>
            <a:pPr algn="ctr" rtl="1"/>
            <a:r>
              <a:rPr lang="ar-EG" sz="3600" b="1" kern="10">
                <a:ln w="9525">
                  <a:solidFill>
                    <a:srgbClr val="000000"/>
                  </a:solidFill>
                  <a:round/>
                  <a:headEnd/>
                  <a:tailEnd/>
                </a:ln>
                <a:solidFill>
                  <a:srgbClr val="FF0000"/>
                </a:solidFill>
                <a:latin typeface="Simplified Arabic" panose="02020603050405020304" pitchFamily="18" charset="-78"/>
                <a:cs typeface="Simplified Arabic" panose="02020603050405020304" pitchFamily="18" charset="-78"/>
              </a:rPr>
              <a:t>أ. د. حسني حمدان</a:t>
            </a:r>
          </a:p>
        </p:txBody>
      </p:sp>
      <p:pic>
        <p:nvPicPr>
          <p:cNvPr id="3075" name="Picture 7" descr="01"/>
          <p:cNvPicPr>
            <a:picLocks noChangeAspect="1" noChangeArrowheads="1"/>
          </p:cNvPicPr>
          <p:nvPr/>
        </p:nvPicPr>
        <p:blipFill>
          <a:blip r:embed="rId2">
            <a:lum bright="-12000" contrast="12000"/>
            <a:extLst>
              <a:ext uri="{28A0092B-C50C-407E-A947-70E740481C1C}">
                <a14:useLocalDpi xmlns:a14="http://schemas.microsoft.com/office/drawing/2010/main" val="0"/>
              </a:ext>
            </a:extLst>
          </a:blip>
          <a:srcRect/>
          <a:stretch>
            <a:fillRect/>
          </a:stretch>
        </p:blipFill>
        <p:spPr bwMode="auto">
          <a:xfrm>
            <a:off x="7602538" y="4876800"/>
            <a:ext cx="1514475" cy="1981200"/>
          </a:xfrm>
          <a:prstGeom prst="rect">
            <a:avLst/>
          </a:prstGeom>
          <a:noFill/>
          <a:ln w="57150" cmpd="thinThick">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076" name="Text Box 5"/>
          <p:cNvSpPr txBox="1">
            <a:spLocks noChangeArrowheads="1"/>
          </p:cNvSpPr>
          <p:nvPr/>
        </p:nvSpPr>
        <p:spPr bwMode="auto">
          <a:xfrm>
            <a:off x="2057400" y="4602163"/>
            <a:ext cx="46482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rtl="1" eaLnBrk="1" hangingPunct="1">
              <a:spcBef>
                <a:spcPct val="50000"/>
              </a:spcBef>
              <a:buFontTx/>
              <a:buNone/>
            </a:pPr>
            <a:r>
              <a:rPr lang="ar-EG" altLang="ar-EG" sz="2400" b="1">
                <a:solidFill>
                  <a:srgbClr val="0070C0"/>
                </a:solidFill>
                <a:cs typeface="Arial" panose="020B0604020202020204" pitchFamily="34" charset="0"/>
              </a:rPr>
              <a:t>قسم</a:t>
            </a:r>
            <a:r>
              <a:rPr lang="ar-SA" altLang="ar-EG" sz="2400" b="1">
                <a:solidFill>
                  <a:srgbClr val="0070C0"/>
                </a:solidFill>
                <a:cs typeface="Arial" panose="020B0604020202020204" pitchFamily="34" charset="0"/>
              </a:rPr>
              <a:t> الجيولوجيا – جامعة المنصورة – مصر</a:t>
            </a:r>
          </a:p>
          <a:p>
            <a:pPr algn="ctr" rtl="1" eaLnBrk="1" hangingPunct="1">
              <a:spcBef>
                <a:spcPct val="50000"/>
              </a:spcBef>
              <a:buFontTx/>
              <a:buNone/>
            </a:pPr>
            <a:r>
              <a:rPr lang="en-US" altLang="ar-EG" sz="2800" b="1">
                <a:solidFill>
                  <a:srgbClr val="0070C0"/>
                </a:solidFill>
                <a:cs typeface="Arial" panose="020B0604020202020204" pitchFamily="34" charset="0"/>
              </a:rPr>
              <a:t>DrHosni@gmail.com</a:t>
            </a:r>
          </a:p>
        </p:txBody>
      </p:sp>
      <p:sp>
        <p:nvSpPr>
          <p:cNvPr id="11" name="WordArt 6"/>
          <p:cNvSpPr>
            <a:spLocks noChangeArrowheads="1" noChangeShapeType="1" noTextEdit="1"/>
          </p:cNvSpPr>
          <p:nvPr/>
        </p:nvSpPr>
        <p:spPr bwMode="auto">
          <a:xfrm>
            <a:off x="1524000" y="609600"/>
            <a:ext cx="6248400" cy="2362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Deflate">
              <a:avLst>
                <a:gd name="adj" fmla="val 26227"/>
              </a:avLst>
            </a:prstTxWarp>
          </a:bodyPr>
          <a:lstStyle/>
          <a:p>
            <a:pPr algn="ctr" rtl="1"/>
            <a:r>
              <a:rPr lang="ar-EG" sz="3600" b="1" kern="10">
                <a:solidFill>
                  <a:srgbClr val="2D2DB9"/>
                </a:solidFill>
                <a:latin typeface="+mn-cs"/>
                <a:ea typeface="+mn-cs"/>
              </a:rPr>
              <a:t>هلاك المذنبين</a:t>
            </a:r>
          </a:p>
        </p:txBody>
      </p:sp>
      <p:pic>
        <p:nvPicPr>
          <p:cNvPr id="2" name="صورة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grpId="0" nodeType="afterEffect">
                                  <p:stCondLst>
                                    <p:cond delay="0"/>
                                  </p:stCondLst>
                                  <p:childTnLst>
                                    <p:animMotion origin="layout" path="M -0.31667 -0.5 L -6.66667E-6 -2.59259E-6 " pathEditMode="relative" ptsTypes="AA">
                                      <p:cBhvr>
                                        <p:cTn id="6" dur="5000" fill="hold"/>
                                        <p:tgtEl>
                                          <p:spTgt spid="8"/>
                                        </p:tgtEl>
                                        <p:attrNameLst>
                                          <p:attrName>ppt_x</p:attrName>
                                          <p:attrName>ppt_y</p:attrName>
                                        </p:attrNameLst>
                                      </p:cBhvr>
                                    </p:animMotion>
                                  </p:childTnLst>
                                </p:cTn>
                              </p:par>
                            </p:childTnLst>
                          </p:cTn>
                        </p:par>
                        <p:par>
                          <p:cTn id="7" fill="hold" nodeType="afterGroup">
                            <p:stCondLst>
                              <p:cond delay="5000"/>
                            </p:stCondLst>
                            <p:childTnLst>
                              <p:par>
                                <p:cTn id="8" presetID="0" presetClass="path" presetSubtype="0" accel="50000" decel="50000" fill="hold" grpId="0" nodeType="afterEffect">
                                  <p:stCondLst>
                                    <p:cond delay="0"/>
                                  </p:stCondLst>
                                  <p:childTnLst>
                                    <p:animMotion origin="layout" path="M -0.31667 -0.5 L -6.66667E-6 -2.59259E-6 " pathEditMode="relative" ptsTypes="AA">
                                      <p:cBhvr>
                                        <p:cTn id="9" dur="5000" fill="hold"/>
                                        <p:tgtEl>
                                          <p:spTgt spid="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152400"/>
            <a:ext cx="7772400" cy="1295400"/>
          </a:xfrm>
        </p:spPr>
        <p:txBody>
          <a:bodyPr/>
          <a:lstStyle/>
          <a:p>
            <a:pPr>
              <a:defRPr/>
            </a:pPr>
            <a:r>
              <a:rPr lang="ar-EG" sz="6000" dirty="0" smtClean="0">
                <a:solidFill>
                  <a:schemeClr val="accent6"/>
                </a:solidFill>
              </a:rPr>
              <a:t>هلاك قوم نوح</a:t>
            </a:r>
            <a:r>
              <a:rPr lang="ar-EG" sz="6000" dirty="0" smtClean="0">
                <a:solidFill>
                  <a:srgbClr val="FF0000"/>
                </a:solidFill>
              </a:rPr>
              <a:t>: العاقبة</a:t>
            </a:r>
          </a:p>
        </p:txBody>
      </p:sp>
      <p:sp>
        <p:nvSpPr>
          <p:cNvPr id="12291" name="Content Placeholder 2"/>
          <p:cNvSpPr>
            <a:spLocks noGrp="1"/>
          </p:cNvSpPr>
          <p:nvPr>
            <p:ph idx="1"/>
          </p:nvPr>
        </p:nvSpPr>
        <p:spPr>
          <a:xfrm>
            <a:off x="685800" y="1295400"/>
            <a:ext cx="7772400" cy="4800600"/>
          </a:xfrm>
        </p:spPr>
        <p:txBody>
          <a:bodyPr/>
          <a:lstStyle/>
          <a:p>
            <a:pPr algn="just" rtl="1">
              <a:buFontTx/>
              <a:buNone/>
            </a:pPr>
            <a:r>
              <a:rPr lang="ar-EG" altLang="ar-EG" smtClean="0"/>
              <a:t>  </a:t>
            </a:r>
            <a:r>
              <a:rPr lang="ar-EG" altLang="ar-EG" sz="4400" smtClean="0"/>
              <a:t>{وَقِيلَ يَا أَرْضُ ابْلَعِي مَاءكِ وَيَا سَمَاء أَقْلِعِي وَغِيضَ الْمَاء وَقُضِيَ الأَمْرُ وَاسْتَوَتْ عَلَى الْجُودِيِّ وَقِيلَ بُعْداً لِّلْقَوْمِ الظَّالِمِينَ }هود44</a:t>
            </a:r>
          </a:p>
          <a:p>
            <a:pPr algn="just" rtl="1">
              <a:buFontTx/>
              <a:buNone/>
            </a:pPr>
            <a:r>
              <a:rPr lang="ar-EG" altLang="ar-EG" sz="4400" smtClean="0"/>
              <a:t>  {تِلْكَ مِنْ أَنبَاء الْغَيْبِ نُوحِيهَا إِلَيْكَ مَا كُنتَ تَعْلَمُهَا أَنتَ وَلاَ قَوْمُكَ مِن قَبْلِ هَـذَا فَاصْبِرْ إِنَّ الْعَاقِبَةَ لِلْمُتَّقِينَ }هود49</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6200" y="6126332"/>
            <a:ext cx="819705" cy="622963"/>
          </a:xfrm>
          <a:prstGeom prst="rect">
            <a:avLst/>
          </a:prstGeom>
        </p:spPr>
      </p:pic>
    </p:spTree>
  </p:cSld>
  <p:clrMapOvr>
    <a:masterClrMapping/>
  </p:clrMapOvr>
  <p:transition>
    <p:split orient="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ar-EG" smtClean="0"/>
              <a:t>?</a:t>
            </a:r>
            <a:r>
              <a:rPr lang="ar-EG" altLang="ar-EG" sz="6600" b="1" smtClean="0">
                <a:solidFill>
                  <a:schemeClr val="accent2"/>
                </a:solidFill>
              </a:rPr>
              <a:t>أين سفينة نوح</a:t>
            </a:r>
          </a:p>
        </p:txBody>
      </p:sp>
      <p:sp>
        <p:nvSpPr>
          <p:cNvPr id="13315" name="Content Placeholder 2"/>
          <p:cNvSpPr>
            <a:spLocks noGrp="1"/>
          </p:cNvSpPr>
          <p:nvPr>
            <p:ph idx="1"/>
          </p:nvPr>
        </p:nvSpPr>
        <p:spPr/>
        <p:txBody>
          <a:bodyPr/>
          <a:lstStyle/>
          <a:p>
            <a:pPr algn="ctr" rtl="1">
              <a:buFontTx/>
              <a:buNone/>
            </a:pPr>
            <a:r>
              <a:rPr lang="ar-EG" altLang="ar-EG" sz="6600" b="1" smtClean="0">
                <a:solidFill>
                  <a:srgbClr val="FF0000"/>
                </a:solidFill>
              </a:rPr>
              <a:t>تحذير</a:t>
            </a:r>
          </a:p>
        </p:txBody>
      </p:sp>
      <p:graphicFrame>
        <p:nvGraphicFramePr>
          <p:cNvPr id="13316" name="Object 2"/>
          <p:cNvGraphicFramePr>
            <a:graphicFrameLocks noChangeAspect="1"/>
          </p:cNvGraphicFramePr>
          <p:nvPr>
            <p:extLst>
              <p:ext uri="{D42A27DB-BD31-4B8C-83A1-F6EECF244321}">
                <p14:modId xmlns:p14="http://schemas.microsoft.com/office/powerpoint/2010/main" val="1965499720"/>
              </p:ext>
            </p:extLst>
          </p:nvPr>
        </p:nvGraphicFramePr>
        <p:xfrm>
          <a:off x="2209800" y="3163888"/>
          <a:ext cx="4725988" cy="531812"/>
        </p:xfrm>
        <a:graphic>
          <a:graphicData uri="http://schemas.openxmlformats.org/presentationml/2006/ole">
            <mc:AlternateContent xmlns:mc="http://schemas.openxmlformats.org/markup-compatibility/2006">
              <mc:Choice xmlns:v="urn:schemas-microsoft-com:vml" Requires="v">
                <p:oleObj spid="_x0000_s13320" name="Packager Shell Object" showAsIcon="1" r:id="rId3" imgW="4716360" imgH="521280" progId="Package">
                  <p:embed/>
                </p:oleObj>
              </mc:Choice>
              <mc:Fallback>
                <p:oleObj name="Packager Shell Object" showAsIcon="1" r:id="rId3" imgW="4716360" imgH="521280" progId="Package">
                  <p:embed/>
                  <p:pic>
                    <p:nvPicPr>
                      <p:cNvPr id="0" name="Object 2"/>
                      <p:cNvPicPr>
                        <a:picLocks noChangeAspect="1" noChangeArrowheads="1"/>
                      </p:cNvPicPr>
                      <p:nvPr/>
                    </p:nvPicPr>
                    <p:blipFill>
                      <a:blip r:embed="rId4"/>
                      <a:srcRect/>
                      <a:stretch>
                        <a:fillRect/>
                      </a:stretch>
                    </p:blipFill>
                    <p:spPr bwMode="auto">
                      <a:xfrm>
                        <a:off x="2209800" y="3163888"/>
                        <a:ext cx="4725988"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152400"/>
            <a:ext cx="7772400" cy="990600"/>
          </a:xfrm>
        </p:spPr>
        <p:txBody>
          <a:bodyPr/>
          <a:lstStyle/>
          <a:p>
            <a:r>
              <a:rPr lang="ar-EG" altLang="ar-EG" b="1" smtClean="0">
                <a:solidFill>
                  <a:schemeClr val="accent2"/>
                </a:solidFill>
              </a:rPr>
              <a:t>هلاك قوم لوط</a:t>
            </a:r>
          </a:p>
        </p:txBody>
      </p:sp>
      <p:sp>
        <p:nvSpPr>
          <p:cNvPr id="14339" name="Content Placeholder 2"/>
          <p:cNvSpPr>
            <a:spLocks noGrp="1"/>
          </p:cNvSpPr>
          <p:nvPr>
            <p:ph idx="1"/>
          </p:nvPr>
        </p:nvSpPr>
        <p:spPr>
          <a:xfrm>
            <a:off x="685800" y="1219200"/>
            <a:ext cx="7772400" cy="4876800"/>
          </a:xfrm>
        </p:spPr>
        <p:txBody>
          <a:bodyPr/>
          <a:lstStyle/>
          <a:p>
            <a:pPr algn="ctr" rtl="1">
              <a:buFontTx/>
              <a:buNone/>
            </a:pPr>
            <a:r>
              <a:rPr lang="ar-EG" altLang="ar-EG" b="1" smtClean="0"/>
              <a:t>         وسيلة الهلاك</a:t>
            </a:r>
            <a:endParaRPr lang="en-US" altLang="ar-EG" smtClean="0"/>
          </a:p>
          <a:p>
            <a:pPr algn="r" rtl="1">
              <a:buFontTx/>
              <a:buNone/>
            </a:pPr>
            <a:r>
              <a:rPr lang="ar-EG" altLang="ar-EG" smtClean="0"/>
              <a:t>  حاصب مرسل , مطر السوء , إنقلاب التوضع ,  إمطار حجارة من سجيل , إمطار حجارة من سجيل منضود , حجارة من طين , الصيحة. </a:t>
            </a:r>
            <a:endParaRPr lang="en-US" altLang="ar-EG" smtClean="0"/>
          </a:p>
          <a:p>
            <a:pPr algn="r" rtl="1"/>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228600"/>
            <a:ext cx="7772400" cy="1143000"/>
          </a:xfrm>
        </p:spPr>
        <p:txBody>
          <a:bodyPr/>
          <a:lstStyle/>
          <a:p>
            <a:r>
              <a:rPr lang="ar-EG" altLang="ar-EG" sz="6000" b="1" smtClean="0">
                <a:solidFill>
                  <a:schemeClr val="accent2"/>
                </a:solidFill>
              </a:rPr>
              <a:t>بلاغ</a:t>
            </a:r>
            <a:r>
              <a:rPr lang="en-US" altLang="ar-EG" sz="6000" b="1" smtClean="0">
                <a:solidFill>
                  <a:schemeClr val="accent2"/>
                </a:solidFill>
              </a:rPr>
              <a:t>: </a:t>
            </a:r>
            <a:r>
              <a:rPr lang="ar-EG" altLang="ar-EG" sz="6000" b="1" smtClean="0"/>
              <a:t>هلاك قوم لوط</a:t>
            </a:r>
          </a:p>
        </p:txBody>
      </p:sp>
      <p:sp>
        <p:nvSpPr>
          <p:cNvPr id="15363" name="Content Placeholder 2"/>
          <p:cNvSpPr>
            <a:spLocks noGrp="1"/>
          </p:cNvSpPr>
          <p:nvPr>
            <p:ph idx="1"/>
          </p:nvPr>
        </p:nvSpPr>
        <p:spPr>
          <a:xfrm>
            <a:off x="685800" y="1524000"/>
            <a:ext cx="7924800" cy="5334000"/>
          </a:xfrm>
        </p:spPr>
        <p:txBody>
          <a:bodyPr/>
          <a:lstStyle/>
          <a:p>
            <a:pPr algn="just" rtl="1">
              <a:buFontTx/>
              <a:buNone/>
            </a:pPr>
            <a:r>
              <a:rPr lang="ar-EG" altLang="ar-EG" b="1" smtClean="0"/>
              <a:t>  {وَلُوطاً إِذْ قَالَ لِقَوْمِهِ </a:t>
            </a:r>
            <a:r>
              <a:rPr lang="ar-EG" altLang="ar-EG" b="1" smtClean="0">
                <a:solidFill>
                  <a:srgbClr val="FF0000"/>
                </a:solidFill>
              </a:rPr>
              <a:t>أَتَأْتُونَ الْفَاحِشَةَ </a:t>
            </a:r>
            <a:r>
              <a:rPr lang="ar-EG" altLang="ar-EG" b="1" smtClean="0"/>
              <a:t>مَا سَبَقَكُم بِهَا مِنْ أَحَدٍ مِّن الْعَالَمِينَ }الأعراف80</a:t>
            </a:r>
            <a:endParaRPr lang="en-US" altLang="ar-EG" smtClean="0"/>
          </a:p>
          <a:p>
            <a:pPr algn="just" rtl="1">
              <a:buFontTx/>
              <a:buNone/>
            </a:pPr>
            <a:r>
              <a:rPr lang="ar-EG" altLang="ar-EG" b="1" smtClean="0"/>
              <a:t>  {وَيَا قَوْمِ لاَ يَجْرِمَنَّكُمْ شِقَاقِي أَن </a:t>
            </a:r>
            <a:r>
              <a:rPr lang="ar-EG" altLang="ar-EG" b="1" smtClean="0">
                <a:solidFill>
                  <a:srgbClr val="FF0000"/>
                </a:solidFill>
              </a:rPr>
              <a:t>يُصِيبَكُم </a:t>
            </a:r>
            <a:r>
              <a:rPr lang="ar-EG" altLang="ar-EG" b="1" smtClean="0"/>
              <a:t>مِّثْلُ مَا أَصَابَ قَوْمَ نُوحٍ أَوْ قَوْمَ هُودٍ أَوْ قَوْمَ صَالِحٍ وَمَا قَوْمُ لُوطٍ مِّنكُم بِبَعِيدٍ }هود89</a:t>
            </a:r>
            <a:endParaRPr lang="en-US" altLang="ar-EG" smtClean="0"/>
          </a:p>
          <a:p>
            <a:pPr algn="just" rtl="1">
              <a:buFontTx/>
              <a:buNone/>
            </a:pPr>
            <a:r>
              <a:rPr lang="ar-EG" altLang="ar-EG" b="1" smtClean="0"/>
              <a:t>  {إِذْ قَالَ لَهُمْ أَخُوهُمْ لُوطٌ </a:t>
            </a:r>
            <a:r>
              <a:rPr lang="ar-EG" altLang="ar-EG" b="1" smtClean="0">
                <a:solidFill>
                  <a:srgbClr val="FF0000"/>
                </a:solidFill>
              </a:rPr>
              <a:t>أَلَا تَتَّقُونَ </a:t>
            </a:r>
            <a:r>
              <a:rPr lang="ar-EG" altLang="ar-EG" b="1" smtClean="0"/>
              <a:t>}الشعراء161</a:t>
            </a:r>
            <a:endParaRPr lang="en-US" altLang="ar-EG" smtClean="0"/>
          </a:p>
          <a:p>
            <a:pPr algn="just" rtl="1">
              <a:buFontTx/>
              <a:buNone/>
            </a:pPr>
            <a:r>
              <a:rPr lang="ar-EG" altLang="ar-EG" b="1" smtClean="0"/>
              <a:t>  {وَلُوطاً إِذْ قَالَ لِقَوْمِهِ </a:t>
            </a:r>
            <a:r>
              <a:rPr lang="ar-EG" altLang="ar-EG" b="1" smtClean="0">
                <a:solidFill>
                  <a:srgbClr val="FF0000"/>
                </a:solidFill>
              </a:rPr>
              <a:t>أَتَأْتُونَ الْفَاحِشَةَ </a:t>
            </a:r>
            <a:r>
              <a:rPr lang="ar-EG" altLang="ar-EG" b="1" smtClean="0"/>
              <a:t>وَأَنتُمْ تُبْصِرُونَ }النمل54</a:t>
            </a:r>
            <a:endParaRPr lang="en-US" altLang="ar-EG" smtClean="0"/>
          </a:p>
          <a:p>
            <a:pPr algn="just" rtl="1">
              <a:buFontTx/>
              <a:buNone/>
            </a:pPr>
            <a:r>
              <a:rPr lang="ar-EG" altLang="ar-EG" b="1" smtClean="0"/>
              <a:t>  {وَلُوطاً إِذْ قَالَ لِقَوْمِهِ إِنَّكُمْ </a:t>
            </a:r>
            <a:r>
              <a:rPr lang="ar-EG" altLang="ar-EG" b="1" smtClean="0">
                <a:solidFill>
                  <a:srgbClr val="FF0000"/>
                </a:solidFill>
              </a:rPr>
              <a:t>لَتَأْتُونَ الْفَاحِشَةَ </a:t>
            </a:r>
            <a:r>
              <a:rPr lang="ar-EG" altLang="ar-EG" b="1" smtClean="0"/>
              <a:t>مَا سَبَقَكُم بِهَا مِنْ أَحَدٍ مِّنَ الْعَالَمِينَ }العنكبوت28</a:t>
            </a: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2201" y="6394714"/>
            <a:ext cx="609600" cy="463286"/>
          </a:xfrm>
          <a:prstGeom prst="rect">
            <a:avLst/>
          </a:prstGeom>
        </p:spPr>
      </p:pic>
    </p:spTree>
  </p:cSld>
  <p:clrMapOvr>
    <a:masterClrMapping/>
  </p:clrMapOvr>
  <p:transition>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وتكذيب</a:t>
            </a:r>
            <a:r>
              <a:rPr lang="en-US" sz="6000" b="1" dirty="0" smtClean="0">
                <a:solidFill>
                  <a:schemeClr val="accent6"/>
                </a:solidFill>
              </a:rPr>
              <a:t> </a:t>
            </a:r>
            <a:r>
              <a:rPr lang="ar-EG" sz="6000" b="1" dirty="0" smtClean="0">
                <a:solidFill>
                  <a:schemeClr val="accent6"/>
                </a:solidFill>
              </a:rPr>
              <a:t>هلاك قوم لوط: عناد</a:t>
            </a:r>
            <a:endParaRPr lang="ar-EG" sz="6000" b="1" dirty="0">
              <a:solidFill>
                <a:schemeClr val="accent6"/>
              </a:solidFill>
            </a:endParaRPr>
          </a:p>
        </p:txBody>
      </p:sp>
      <p:sp>
        <p:nvSpPr>
          <p:cNvPr id="16387" name="Content Placeholder 2"/>
          <p:cNvSpPr>
            <a:spLocks noGrp="1"/>
          </p:cNvSpPr>
          <p:nvPr>
            <p:ph idx="1"/>
          </p:nvPr>
        </p:nvSpPr>
        <p:spPr>
          <a:xfrm>
            <a:off x="685800" y="1981200"/>
            <a:ext cx="7924800" cy="4724400"/>
          </a:xfrm>
        </p:spPr>
        <p:txBody>
          <a:bodyPr/>
          <a:lstStyle/>
          <a:p>
            <a:pPr algn="r" rtl="1">
              <a:buFontTx/>
              <a:buNone/>
            </a:pPr>
            <a:r>
              <a:rPr lang="ar-EG" altLang="ar-EG" smtClean="0"/>
              <a:t>  </a:t>
            </a:r>
            <a:r>
              <a:rPr lang="ar-EG" altLang="ar-EG" sz="4400" smtClean="0"/>
              <a:t>{كَذَّبَتْ قَوْمُ لُوطٍ الْمُرْسَلِينَ }الشعراء160</a:t>
            </a:r>
          </a:p>
          <a:p>
            <a:pPr algn="r" rtl="1">
              <a:buFontTx/>
              <a:buNone/>
            </a:pPr>
            <a:endParaRPr lang="en-US" altLang="ar-EG" sz="4400" smtClean="0"/>
          </a:p>
          <a:p>
            <a:pPr algn="r" rtl="1">
              <a:buFontTx/>
              <a:buNone/>
            </a:pPr>
            <a:r>
              <a:rPr lang="ar-EG" altLang="ar-EG" sz="4400" smtClean="0"/>
              <a:t>  {قَالُوا لَئِن لَّمْ تَنتَهِ يَا لُوطُ </a:t>
            </a:r>
            <a:r>
              <a:rPr lang="ar-EG" altLang="ar-EG" sz="4400" smtClean="0">
                <a:solidFill>
                  <a:srgbClr val="FF0000"/>
                </a:solidFill>
              </a:rPr>
              <a:t>لَتَكُونَنَّ مِنَ الْمُخْرَجِينَ</a:t>
            </a:r>
            <a:r>
              <a:rPr lang="ar-EG" altLang="ar-EG" sz="4400" smtClean="0"/>
              <a:t> }الشعراء167</a:t>
            </a:r>
          </a:p>
          <a:p>
            <a:pPr algn="r" rtl="1">
              <a:buFontTx/>
              <a:buNone/>
            </a:pPr>
            <a:endParaRPr lang="ar-EG" altLang="ar-EG" sz="4400" smtClean="0"/>
          </a:p>
          <a:p>
            <a:pPr algn="r" rtl="1">
              <a:buFontTx/>
              <a:buNone/>
            </a:pPr>
            <a:r>
              <a:rPr lang="ar-EG" altLang="ar-EG" sz="4400" smtClean="0"/>
              <a:t>  {</a:t>
            </a:r>
            <a:r>
              <a:rPr lang="ar-EG" altLang="ar-EG" sz="4400" smtClean="0">
                <a:solidFill>
                  <a:srgbClr val="FF0000"/>
                </a:solidFill>
              </a:rPr>
              <a:t>كَذَّبَتْ</a:t>
            </a:r>
            <a:r>
              <a:rPr lang="ar-EG" altLang="ar-EG" sz="4400" smtClean="0"/>
              <a:t> قَوْمُ لُوطٍ بِالنُّذُرِ }القمر33</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6019800"/>
            <a:ext cx="819705" cy="622963"/>
          </a:xfrm>
          <a:prstGeom prst="rect">
            <a:avLst/>
          </a:prstGeom>
        </p:spPr>
      </p:pic>
    </p:spTree>
  </p:cSld>
  <p:clrMapOvr>
    <a:masterClrMapping/>
  </p:clrMapOvr>
  <p:transition>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b="1" dirty="0" smtClean="0">
                <a:solidFill>
                  <a:schemeClr val="accent6"/>
                </a:solidFill>
              </a:rPr>
              <a:t>هلاك قوم لوط</a:t>
            </a:r>
            <a:r>
              <a:rPr lang="ar-EG" b="1" dirty="0" smtClean="0"/>
              <a:t>: </a:t>
            </a:r>
            <a:r>
              <a:rPr lang="ar-EG" b="1" dirty="0" smtClean="0">
                <a:solidFill>
                  <a:srgbClr val="C00000"/>
                </a:solidFill>
              </a:rPr>
              <a:t>شكوى ودعاء الرسول </a:t>
            </a:r>
            <a:endParaRPr lang="ar-EG" dirty="0">
              <a:solidFill>
                <a:srgbClr val="C00000"/>
              </a:solidFill>
            </a:endParaRPr>
          </a:p>
        </p:txBody>
      </p:sp>
      <p:sp>
        <p:nvSpPr>
          <p:cNvPr id="17411" name="Content Placeholder 2"/>
          <p:cNvSpPr>
            <a:spLocks noGrp="1"/>
          </p:cNvSpPr>
          <p:nvPr>
            <p:ph idx="1"/>
          </p:nvPr>
        </p:nvSpPr>
        <p:spPr>
          <a:xfrm>
            <a:off x="685800" y="1981200"/>
            <a:ext cx="8001000" cy="4114800"/>
          </a:xfrm>
        </p:spPr>
        <p:txBody>
          <a:bodyPr/>
          <a:lstStyle/>
          <a:p>
            <a:pPr algn="just" rtl="1">
              <a:buFontTx/>
              <a:buNone/>
            </a:pPr>
            <a:r>
              <a:rPr lang="ar-EG" altLang="ar-EG" b="1" smtClean="0"/>
              <a:t>  </a:t>
            </a:r>
            <a:r>
              <a:rPr lang="ar-EG" altLang="ar-EG" sz="3600" smtClean="0"/>
              <a:t>{وَلَمَّا جَاءتْ رُسُلُنَا لُوطاً سِيءَ بِهِمْ وَضَاقَ بِهِمْ ذَرْعاً وَقَالَ </a:t>
            </a:r>
            <a:r>
              <a:rPr lang="ar-EG" altLang="ar-EG" sz="3600" smtClean="0">
                <a:solidFill>
                  <a:srgbClr val="FF0000"/>
                </a:solidFill>
              </a:rPr>
              <a:t>هَـذَا يَوْمٌ عَصِيبٌ </a:t>
            </a:r>
            <a:r>
              <a:rPr lang="ar-EG" altLang="ar-EG" sz="3600" smtClean="0"/>
              <a:t>}هود77</a:t>
            </a:r>
            <a:endParaRPr lang="en-US" altLang="ar-EG" sz="3600" smtClean="0"/>
          </a:p>
          <a:p>
            <a:pPr algn="just" rtl="1">
              <a:buFontTx/>
              <a:buNone/>
            </a:pPr>
            <a:r>
              <a:rPr lang="ar-EG" altLang="ar-EG" sz="3600" smtClean="0"/>
              <a:t>  {فَمَا كَانَ جَوَابَ قَوْمِهِ إِلَّا أَن قَالُوا أَخْرِجُوا آلَ لُوطٍ مِّن قَرْيَتِكُمْ إِنَّهُمْ أُنَاسٌ يَتَطَهَّرُونَ }النمل56</a:t>
            </a:r>
            <a:endParaRPr lang="en-US" altLang="ar-EG" sz="3600" smtClean="0"/>
          </a:p>
          <a:p>
            <a:pPr algn="just" rtl="1">
              <a:buFontTx/>
              <a:buNone/>
            </a:pPr>
            <a:r>
              <a:rPr lang="ar-EG" altLang="ar-EG" sz="3600" smtClean="0"/>
              <a:t>  {وَلَمَّا أَن جَاءتْ رُسُلُنَا لُوطاً </a:t>
            </a:r>
            <a:r>
              <a:rPr lang="ar-EG" altLang="ar-EG" sz="3600" smtClean="0">
                <a:solidFill>
                  <a:srgbClr val="FF0000"/>
                </a:solidFill>
              </a:rPr>
              <a:t>سِيءَ بِهِمْ وَضَاقَ بِهِمْ  ذَرْعاً </a:t>
            </a:r>
            <a:r>
              <a:rPr lang="ar-EG" altLang="ar-EG" sz="3600" smtClean="0"/>
              <a:t> وَقَالُوا لَا تَخَفْ وَلَا تَحْزَنْ إِنَّا مُنَجُّوكَ وَأَهْلَكَ إِلَّا امْرَأَتَكَ كَانَتْ مِنَ الْغَابِرِينَ }العنكبوت33</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5200" y="60960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4800" b="1" dirty="0" smtClean="0">
                <a:solidFill>
                  <a:schemeClr val="accent6"/>
                </a:solidFill>
              </a:rPr>
              <a:t>هلاك قوم لوط: </a:t>
            </a:r>
            <a:r>
              <a:rPr lang="ar-EG" sz="4800" b="1" dirty="0" smtClean="0">
                <a:solidFill>
                  <a:srgbClr val="C00000"/>
                </a:solidFill>
              </a:rPr>
              <a:t>حتمية النجاة والهلاك </a:t>
            </a:r>
            <a:endParaRPr lang="ar-EG" sz="4800" dirty="0">
              <a:solidFill>
                <a:srgbClr val="C00000"/>
              </a:solidFill>
            </a:endParaRPr>
          </a:p>
        </p:txBody>
      </p:sp>
      <p:sp>
        <p:nvSpPr>
          <p:cNvPr id="18435" name="Content Placeholder 2"/>
          <p:cNvSpPr>
            <a:spLocks noGrp="1"/>
          </p:cNvSpPr>
          <p:nvPr>
            <p:ph idx="1"/>
          </p:nvPr>
        </p:nvSpPr>
        <p:spPr>
          <a:xfrm>
            <a:off x="762000" y="1981200"/>
            <a:ext cx="7772400" cy="4114800"/>
          </a:xfrm>
        </p:spPr>
        <p:txBody>
          <a:bodyPr/>
          <a:lstStyle/>
          <a:p>
            <a:pPr algn="just" rtl="1">
              <a:buFontTx/>
              <a:buNone/>
            </a:pPr>
            <a:r>
              <a:rPr lang="ar-EG" altLang="ar-EG" b="1" smtClean="0"/>
              <a:t>  </a:t>
            </a:r>
          </a:p>
          <a:p>
            <a:pPr algn="just" rtl="1">
              <a:buFontTx/>
              <a:buNone/>
            </a:pPr>
            <a:r>
              <a:rPr lang="ar-EG" altLang="ar-EG" b="1" smtClean="0"/>
              <a:t>  </a:t>
            </a:r>
            <a:r>
              <a:rPr lang="ar-EG" altLang="ar-EG" sz="4400" smtClean="0"/>
              <a:t>{قَالُواْ يَا لُوطُ إِنَّا رُسُلُ رَبِّكَ </a:t>
            </a:r>
            <a:r>
              <a:rPr lang="ar-EG" altLang="ar-EG" sz="4400" smtClean="0">
                <a:solidFill>
                  <a:srgbClr val="FF0000"/>
                </a:solidFill>
              </a:rPr>
              <a:t>لَن يَصِلُواْ </a:t>
            </a:r>
            <a:r>
              <a:rPr lang="ar-EG" altLang="ar-EG" sz="4400" smtClean="0"/>
              <a:t>إِلَيْكَ فَأَسْرِ بِأَهْلِكَ بِقِطْعٍ مِّنَ اللَّيْلِ وَلاَ يَلْتَفِتْ مِنكُمْ أَحَدٌ إِلاَّ امْرَأَتَكَ إِنَّهُ مُصِيبُهَا مَا أَصَابَهُمْ </a:t>
            </a:r>
            <a:r>
              <a:rPr lang="ar-EG" altLang="ar-EG" sz="4400" smtClean="0">
                <a:solidFill>
                  <a:srgbClr val="FF0000"/>
                </a:solidFill>
              </a:rPr>
              <a:t>إِنَّ مَوْعِدَهُمُ الصُّبْحُ </a:t>
            </a:r>
            <a:r>
              <a:rPr lang="ar-EG" altLang="ar-EG" sz="4400" smtClean="0"/>
              <a:t>أَلَيْسَ الصُّبْحُ بِقَرِيبٍ }هود81</a:t>
            </a:r>
            <a:endParaRPr lang="en-US" altLang="ar-EG" sz="44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990600"/>
          </a:xfrm>
        </p:spPr>
        <p:txBody>
          <a:bodyPr/>
          <a:lstStyle/>
          <a:p>
            <a:pPr>
              <a:defRPr/>
            </a:pPr>
            <a:r>
              <a:rPr lang="ar-EG" sz="6000" dirty="0" smtClean="0">
                <a:solidFill>
                  <a:schemeClr val="accent6"/>
                </a:solidFill>
              </a:rPr>
              <a:t>هلاك قوم لوط: وسائل الهلاك</a:t>
            </a:r>
            <a:endParaRPr lang="ar-EG" sz="6000" dirty="0">
              <a:solidFill>
                <a:schemeClr val="accent6"/>
              </a:solidFill>
            </a:endParaRPr>
          </a:p>
        </p:txBody>
      </p:sp>
      <p:sp>
        <p:nvSpPr>
          <p:cNvPr id="19459" name="Content Placeholder 2"/>
          <p:cNvSpPr>
            <a:spLocks noGrp="1"/>
          </p:cNvSpPr>
          <p:nvPr>
            <p:ph idx="1"/>
          </p:nvPr>
        </p:nvSpPr>
        <p:spPr>
          <a:xfrm>
            <a:off x="0" y="914400"/>
            <a:ext cx="9144000" cy="5943600"/>
          </a:xfrm>
        </p:spPr>
        <p:txBody>
          <a:bodyPr/>
          <a:lstStyle/>
          <a:p>
            <a:pPr algn="just" rtl="1"/>
            <a:r>
              <a:rPr lang="ar-EG" altLang="ar-EG" sz="2800" b="1" smtClean="0"/>
              <a:t>{إِنَّا أَرْسَلْنَا عَلَيْهِمْ </a:t>
            </a:r>
            <a:r>
              <a:rPr lang="ar-EG" altLang="ar-EG" sz="2800" b="1" smtClean="0">
                <a:solidFill>
                  <a:srgbClr val="FF0000"/>
                </a:solidFill>
              </a:rPr>
              <a:t>حَاصِباً</a:t>
            </a:r>
            <a:r>
              <a:rPr lang="ar-EG" altLang="ar-EG" sz="2800" b="1" smtClean="0"/>
              <a:t> إِلَّا آلَ لُوطٍ نَّجَّيْنَاهُم بِسَحَرٍ }القمر34</a:t>
            </a:r>
            <a:endParaRPr lang="en-US" altLang="ar-EG" sz="2800" smtClean="0"/>
          </a:p>
          <a:p>
            <a:pPr algn="just" rtl="1"/>
            <a:r>
              <a:rPr lang="ar-EG" altLang="ar-EG" sz="2800" b="1" smtClean="0"/>
              <a:t>{وَأَمْطَرْنَا عَلَيْهِم مَّطَراً فَانظُرْ كَيْفَ كَانَ عَاقِبَةُ الْمُجْرِمِينَ }الأعراف84</a:t>
            </a:r>
            <a:endParaRPr lang="en-US" altLang="ar-EG" sz="2800" smtClean="0"/>
          </a:p>
          <a:p>
            <a:pPr algn="just" rtl="1"/>
            <a:r>
              <a:rPr lang="ar-EG" altLang="ar-EG" sz="2800" b="1" smtClean="0"/>
              <a:t>{فَلَمَّا جَاء أَمْرُنَا جَعَلْنَا </a:t>
            </a:r>
            <a:r>
              <a:rPr lang="ar-EG" altLang="ar-EG" sz="2800" b="1" smtClean="0">
                <a:solidFill>
                  <a:srgbClr val="FF0000"/>
                </a:solidFill>
              </a:rPr>
              <a:t>عَالِيَهَا سَافِلَهَا</a:t>
            </a:r>
            <a:r>
              <a:rPr lang="ar-EG" altLang="ar-EG" sz="2800" b="1" smtClean="0"/>
              <a:t> وَأَمْطَرْنَا عَلَيْهَا </a:t>
            </a:r>
            <a:r>
              <a:rPr lang="ar-EG" altLang="ar-EG" sz="2800" b="1" smtClean="0">
                <a:solidFill>
                  <a:srgbClr val="FF0000"/>
                </a:solidFill>
              </a:rPr>
              <a:t>حِجَارَةً مِّن سِجِّيلٍ مَّنضُودٍ </a:t>
            </a:r>
            <a:r>
              <a:rPr lang="ar-EG" altLang="ar-EG" sz="2800" b="1" smtClean="0"/>
              <a:t>}هود82</a:t>
            </a:r>
            <a:endParaRPr lang="en-US" altLang="ar-EG" sz="2800" smtClean="0"/>
          </a:p>
          <a:p>
            <a:pPr algn="just" rtl="1"/>
            <a:r>
              <a:rPr lang="ar-EG" altLang="ar-EG" sz="2800" b="1" smtClean="0"/>
              <a:t>{فَجَعَلْنَا </a:t>
            </a:r>
            <a:r>
              <a:rPr lang="ar-EG" altLang="ar-EG" sz="2800" b="1" smtClean="0">
                <a:solidFill>
                  <a:srgbClr val="FF0000"/>
                </a:solidFill>
              </a:rPr>
              <a:t>عَالِيَهَا سَافِلَهَا </a:t>
            </a:r>
            <a:r>
              <a:rPr lang="ar-EG" altLang="ar-EG" sz="2800" b="1" smtClean="0"/>
              <a:t>وَأَمْطَرْنَا عَلَيْهِمْ </a:t>
            </a:r>
            <a:r>
              <a:rPr lang="ar-EG" altLang="ar-EG" sz="2800" b="1" smtClean="0">
                <a:solidFill>
                  <a:srgbClr val="FF0000"/>
                </a:solidFill>
              </a:rPr>
              <a:t>حِجَارَةً مِّن سِجِّيلٍ </a:t>
            </a:r>
            <a:r>
              <a:rPr lang="ar-EG" altLang="ar-EG" sz="2800" b="1" smtClean="0"/>
              <a:t>}الحجر74</a:t>
            </a:r>
            <a:endParaRPr lang="en-US" altLang="ar-EG" sz="2800" smtClean="0"/>
          </a:p>
          <a:p>
            <a:pPr algn="just" rtl="1"/>
            <a:r>
              <a:rPr lang="ar-EG" altLang="ar-EG" sz="2800" b="1" smtClean="0"/>
              <a:t>{وَلَقَدْ أَتَوْا عَلَى الْقَرْيَةِ الَّتِي أُمْطِرَتْ </a:t>
            </a:r>
            <a:r>
              <a:rPr lang="ar-EG" altLang="ar-EG" sz="2800" b="1" smtClean="0">
                <a:solidFill>
                  <a:srgbClr val="FF0000"/>
                </a:solidFill>
              </a:rPr>
              <a:t>مَطَرَ السَّوْءِ </a:t>
            </a:r>
            <a:r>
              <a:rPr lang="ar-EG" altLang="ar-EG" sz="2800" b="1" smtClean="0"/>
              <a:t>أَفَلَمْ يَكُونُوا يَرَوْنَهَا بَلْ كَانُوا لَا يَرْجُونَ نُشُوراً }الفرقان40</a:t>
            </a:r>
            <a:endParaRPr lang="en-US" altLang="ar-EG" sz="2800" smtClean="0"/>
          </a:p>
          <a:p>
            <a:pPr algn="just" rtl="1"/>
            <a:r>
              <a:rPr lang="ar-EG" altLang="ar-EG" sz="2800" b="1" smtClean="0"/>
              <a:t>{وَأَمْطَرْنَا عَلَيْهِم </a:t>
            </a:r>
            <a:r>
              <a:rPr lang="ar-EG" altLang="ar-EG" sz="2800" b="1" smtClean="0">
                <a:solidFill>
                  <a:srgbClr val="FF0000"/>
                </a:solidFill>
              </a:rPr>
              <a:t>مَّطَرا</a:t>
            </a:r>
            <a:r>
              <a:rPr lang="ar-EG" altLang="ar-EG" sz="2800" b="1" smtClean="0"/>
              <a:t>ً فَسَاء مَطَرُ الْمُنذَرِينَ }الشعراء173</a:t>
            </a:r>
            <a:endParaRPr lang="en-US" altLang="ar-EG" sz="2800" smtClean="0"/>
          </a:p>
          <a:p>
            <a:pPr algn="just" rtl="1"/>
            <a:r>
              <a:rPr lang="ar-EG" altLang="ar-EG" sz="2800" b="1" smtClean="0"/>
              <a:t>{وَأَمْطَرْنَا عَلَيْهِم </a:t>
            </a:r>
            <a:r>
              <a:rPr lang="ar-EG" altLang="ar-EG" sz="2800" b="1" smtClean="0">
                <a:solidFill>
                  <a:srgbClr val="FF0000"/>
                </a:solidFill>
              </a:rPr>
              <a:t>مَّطَراً</a:t>
            </a:r>
            <a:r>
              <a:rPr lang="ar-EG" altLang="ar-EG" sz="2800" b="1" smtClean="0"/>
              <a:t> فَسَاء مَطَرُ الْمُنذَرِينَ }النمل58</a:t>
            </a:r>
            <a:endParaRPr lang="en-US" altLang="ar-EG" sz="2800" smtClean="0"/>
          </a:p>
          <a:p>
            <a:pPr algn="just" rtl="1"/>
            <a:r>
              <a:rPr lang="ar-EG" altLang="ar-EG" sz="2800" b="1" smtClean="0"/>
              <a:t>{لِنُرْسِلَ عَلَيْهِمْ </a:t>
            </a:r>
            <a:r>
              <a:rPr lang="ar-EG" altLang="ar-EG" sz="2800" b="1" smtClean="0">
                <a:solidFill>
                  <a:srgbClr val="FF0000"/>
                </a:solidFill>
              </a:rPr>
              <a:t>حِجَارَةً مِّن طِي</a:t>
            </a:r>
            <a:r>
              <a:rPr lang="ar-EG" altLang="ar-EG" sz="2800" b="1" smtClean="0"/>
              <a:t>نٍ }الذاريات33</a:t>
            </a:r>
            <a:endParaRPr lang="en-US" altLang="ar-EG" sz="2800" smtClean="0"/>
          </a:p>
          <a:p>
            <a:pPr algn="just" rtl="1"/>
            <a:r>
              <a:rPr lang="ar-EG" altLang="ar-EG" sz="2800" b="1" smtClean="0"/>
              <a:t>{فَأَخَذَتْهُمُ </a:t>
            </a:r>
            <a:r>
              <a:rPr lang="ar-EG" altLang="ar-EG" sz="2800" b="1" smtClean="0">
                <a:solidFill>
                  <a:srgbClr val="FF0000"/>
                </a:solidFill>
              </a:rPr>
              <a:t>الصَّيْحَةُ</a:t>
            </a:r>
            <a:r>
              <a:rPr lang="ar-EG" altLang="ar-EG" sz="2800" b="1" smtClean="0"/>
              <a:t> مُشْرِقِينَ }الحجر73</a:t>
            </a:r>
            <a:endParaRPr lang="en-US" altLang="ar-EG" sz="2800" smtClean="0"/>
          </a:p>
          <a:p>
            <a:pPr algn="just" rtl="1"/>
            <a:r>
              <a:rPr lang="ar-EG" altLang="ar-EG" sz="2800" b="1" smtClean="0"/>
              <a:t>{وَقَضَيْنَا إِلَيْهِ ذَلِكَ الأَمْرَ أَنَّ </a:t>
            </a:r>
            <a:r>
              <a:rPr lang="ar-EG" altLang="ar-EG" sz="2800" b="1" smtClean="0">
                <a:solidFill>
                  <a:srgbClr val="FF0000"/>
                </a:solidFill>
              </a:rPr>
              <a:t>دَابِرَ هَؤُلاء مَقْطُوعٌ </a:t>
            </a:r>
            <a:r>
              <a:rPr lang="ar-EG" altLang="ar-EG" sz="2800" b="1" smtClean="0"/>
              <a:t>مُّصْبِحِينَ }الحجر66</a:t>
            </a:r>
            <a:endParaRPr lang="en-US" altLang="ar-EG" sz="28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58674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pPr>
              <a:defRPr/>
            </a:pPr>
            <a:r>
              <a:rPr lang="ar-EG" b="1" dirty="0" smtClean="0">
                <a:solidFill>
                  <a:schemeClr val="accent6"/>
                </a:solidFill>
              </a:rPr>
              <a:t>هلاك قوم لوط: </a:t>
            </a:r>
            <a:r>
              <a:rPr lang="ar-EG" b="1" dirty="0" smtClean="0">
                <a:solidFill>
                  <a:srgbClr val="C00000"/>
                </a:solidFill>
              </a:rPr>
              <a:t>العاقبة للمتقين</a:t>
            </a:r>
            <a:endParaRPr lang="ar-EG" b="1" dirty="0">
              <a:solidFill>
                <a:srgbClr val="C00000"/>
              </a:solidFill>
            </a:endParaRPr>
          </a:p>
        </p:txBody>
      </p:sp>
      <p:sp>
        <p:nvSpPr>
          <p:cNvPr id="20483" name="Content Placeholder 2"/>
          <p:cNvSpPr>
            <a:spLocks noGrp="1"/>
          </p:cNvSpPr>
          <p:nvPr>
            <p:ph idx="1"/>
          </p:nvPr>
        </p:nvSpPr>
        <p:spPr>
          <a:xfrm>
            <a:off x="152400" y="1295400"/>
            <a:ext cx="8991600" cy="5562600"/>
          </a:xfrm>
        </p:spPr>
        <p:txBody>
          <a:bodyPr/>
          <a:lstStyle/>
          <a:p>
            <a:pPr algn="just" rtl="1"/>
            <a:r>
              <a:rPr lang="ar-EG" altLang="ar-EG" sz="3600" smtClean="0"/>
              <a:t>{إِلاَّ آلَ لُوطٍ إِنَّا </a:t>
            </a:r>
            <a:r>
              <a:rPr lang="ar-EG" altLang="ar-EG" sz="3600" smtClean="0">
                <a:solidFill>
                  <a:srgbClr val="FF0000"/>
                </a:solidFill>
              </a:rPr>
              <a:t>لَمُنَجُّوهُمْ أَجْمَعِينَ </a:t>
            </a:r>
            <a:r>
              <a:rPr lang="ar-EG" altLang="ar-EG" sz="3600" smtClean="0"/>
              <a:t>}الحجر59 </a:t>
            </a:r>
            <a:endParaRPr lang="en-US" altLang="ar-EG" sz="3600" smtClean="0"/>
          </a:p>
          <a:p>
            <a:pPr algn="just" rtl="1"/>
            <a:r>
              <a:rPr lang="ar-EG" altLang="ar-EG" sz="3600" smtClean="0"/>
              <a:t>{</a:t>
            </a:r>
            <a:r>
              <a:rPr lang="ar-EG" altLang="ar-EG" sz="3600" smtClean="0">
                <a:solidFill>
                  <a:srgbClr val="FF0000"/>
                </a:solidFill>
              </a:rPr>
              <a:t>وَنَجَّيْنَاهُ وَلُوطاً </a:t>
            </a:r>
            <a:r>
              <a:rPr lang="ar-EG" altLang="ar-EG" sz="3600" smtClean="0"/>
              <a:t>إِلَى الْأَرْضِ الَّتِي بَارَكْنَا فِيهَا لِلْعَالَمِينَ }الأنبياء71</a:t>
            </a:r>
            <a:endParaRPr lang="en-US" altLang="ar-EG" sz="3600" smtClean="0"/>
          </a:p>
          <a:p>
            <a:pPr algn="just" rtl="1"/>
            <a:r>
              <a:rPr lang="ar-EG" altLang="ar-EG" sz="3600" smtClean="0"/>
              <a:t>{وَلُوطاً آتَيْنَاهُ حُكْماً وَعِلْماً </a:t>
            </a:r>
            <a:r>
              <a:rPr lang="ar-EG" altLang="ar-EG" sz="3600" smtClean="0">
                <a:solidFill>
                  <a:srgbClr val="FF0000"/>
                </a:solidFill>
              </a:rPr>
              <a:t>وَنَجَّيْنَاهُ</a:t>
            </a:r>
            <a:r>
              <a:rPr lang="ar-EG" altLang="ar-EG" sz="3600" smtClean="0"/>
              <a:t> مِنَ الْقَرْيَةِ الَّتِي كَانَت تَّعْمَلُ الْخَبَائِثَ إِنَّهُمْ كَانُوا قَوْمَ سَوْءٍ فَاسِقِينَ }الأنبياء74</a:t>
            </a:r>
            <a:endParaRPr lang="en-US" altLang="ar-EG" sz="3600" smtClean="0"/>
          </a:p>
          <a:p>
            <a:pPr algn="just" rtl="1"/>
            <a:r>
              <a:rPr lang="ar-EG" altLang="ar-EG" sz="3600" smtClean="0"/>
              <a:t>{قَالَ إِنَّ فِيهَا لُوطاً قَالُوا نَحْنُ أَعْلَمُ بِمَن فِيهَا </a:t>
            </a:r>
            <a:r>
              <a:rPr lang="ar-EG" altLang="ar-EG" sz="3600" smtClean="0">
                <a:solidFill>
                  <a:srgbClr val="FF0000"/>
                </a:solidFill>
              </a:rPr>
              <a:t>لَنُنَجِّيَنَّهُ وَأَهْلَهُ </a:t>
            </a:r>
            <a:r>
              <a:rPr lang="ar-EG" altLang="ar-EG" sz="3600" smtClean="0"/>
              <a:t>إِلَّا امْرَأَتَهُ كَانَتْ مِنَ الْغَابِرِينَ }العنكبوت32</a:t>
            </a:r>
            <a:endParaRPr lang="en-US" altLang="ar-EG" sz="3600" smtClean="0"/>
          </a:p>
          <a:p>
            <a:pPr algn="just" rtl="1"/>
            <a:r>
              <a:rPr lang="ar-EG" altLang="ar-EG" sz="3600" smtClean="0"/>
              <a:t>{وَقَضَيْنَا إِلَيْهِ ذَلِكَ الأَمْرَ أَنَّ </a:t>
            </a:r>
            <a:r>
              <a:rPr lang="ar-EG" altLang="ar-EG" sz="3600" smtClean="0">
                <a:solidFill>
                  <a:srgbClr val="FF0000"/>
                </a:solidFill>
              </a:rPr>
              <a:t>دَابِرَ هَؤُلاء مَقْطُوعٌ </a:t>
            </a:r>
            <a:r>
              <a:rPr lang="ar-EG" altLang="ar-EG" sz="3600" smtClean="0"/>
              <a:t>مُّصْبِحِينَ }الحجر66</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8495" y="6172200"/>
            <a:ext cx="819705" cy="622963"/>
          </a:xfrm>
          <a:prstGeom prst="rect">
            <a:avLst/>
          </a:prstGeom>
        </p:spPr>
      </p:pic>
    </p:spTree>
  </p:cSld>
  <p:clrMapOvr>
    <a:masterClrMapping/>
  </p:clrMapOvr>
  <p:transition>
    <p:split orient="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 جاء هلاك من السماء؟</a:t>
            </a:r>
            <a:endParaRPr lang="ar-EG" sz="6000" b="1" dirty="0">
              <a:solidFill>
                <a:schemeClr val="accent6"/>
              </a:solidFill>
            </a:endParaRPr>
          </a:p>
        </p:txBody>
      </p:sp>
      <p:graphicFrame>
        <p:nvGraphicFramePr>
          <p:cNvPr id="21507" name="Object 5"/>
          <p:cNvGraphicFramePr>
            <a:graphicFrameLocks noChangeAspect="1"/>
          </p:cNvGraphicFramePr>
          <p:nvPr>
            <p:extLst>
              <p:ext uri="{D42A27DB-BD31-4B8C-83A1-F6EECF244321}">
                <p14:modId xmlns:p14="http://schemas.microsoft.com/office/powerpoint/2010/main" val="2255672347"/>
              </p:ext>
            </p:extLst>
          </p:nvPr>
        </p:nvGraphicFramePr>
        <p:xfrm>
          <a:off x="-2965450" y="2092325"/>
          <a:ext cx="14576425" cy="2825750"/>
        </p:xfrm>
        <a:graphic>
          <a:graphicData uri="http://schemas.openxmlformats.org/presentationml/2006/ole">
            <mc:AlternateContent xmlns:mc="http://schemas.openxmlformats.org/markup-compatibility/2006">
              <mc:Choice xmlns:v="urn:schemas-microsoft-com:vml" Requires="v">
                <p:oleObj spid="_x0000_s21511" name="Packager Shell Object" showAsIcon="1" r:id="rId3" imgW="1967400" imgH="685440" progId="Package">
                  <p:embed/>
                </p:oleObj>
              </mc:Choice>
              <mc:Fallback>
                <p:oleObj name="Packager Shell Object" showAsIcon="1" r:id="rId3" imgW="1967400" imgH="685440" progId="Package">
                  <p:embed/>
                  <p:pic>
                    <p:nvPicPr>
                      <p:cNvPr id="0" name="Object 5"/>
                      <p:cNvPicPr>
                        <a:picLocks noChangeAspect="1" noChangeArrowheads="1"/>
                      </p:cNvPicPr>
                      <p:nvPr/>
                    </p:nvPicPr>
                    <p:blipFill>
                      <a:blip r:embed="rId4"/>
                      <a:srcRect/>
                      <a:stretch>
                        <a:fillRect/>
                      </a:stretch>
                    </p:blipFill>
                    <p:spPr bwMode="auto">
                      <a:xfrm>
                        <a:off x="-2965450" y="2092325"/>
                        <a:ext cx="14576425"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pPr>
              <a:defRPr/>
            </a:pPr>
            <a:r>
              <a:rPr lang="ar-EG" sz="5400" b="1" dirty="0" smtClean="0">
                <a:solidFill>
                  <a:schemeClr val="accent6"/>
                </a:solidFill>
              </a:rPr>
              <a:t>هلاك المذنبين</a:t>
            </a:r>
            <a:endParaRPr lang="ar-EG" sz="5400" b="1" dirty="0">
              <a:solidFill>
                <a:schemeClr val="accent6"/>
              </a:solidFill>
            </a:endParaRPr>
          </a:p>
        </p:txBody>
      </p:sp>
      <p:sp>
        <p:nvSpPr>
          <p:cNvPr id="4099" name="Content Placeholder 2"/>
          <p:cNvSpPr>
            <a:spLocks noGrp="1"/>
          </p:cNvSpPr>
          <p:nvPr>
            <p:ph idx="1"/>
          </p:nvPr>
        </p:nvSpPr>
        <p:spPr>
          <a:xfrm>
            <a:off x="685800" y="1524000"/>
            <a:ext cx="7772400" cy="4572000"/>
          </a:xfrm>
        </p:spPr>
        <p:txBody>
          <a:bodyPr/>
          <a:lstStyle/>
          <a:p>
            <a:pPr algn="r" rtl="1">
              <a:buFontTx/>
              <a:buNone/>
            </a:pPr>
            <a:r>
              <a:rPr lang="ar-EG" altLang="ar-EG" b="1" smtClean="0"/>
              <a:t>الآية الجامعة:</a:t>
            </a:r>
          </a:p>
          <a:p>
            <a:pPr algn="just" rtl="1">
              <a:buFontTx/>
              <a:buNone/>
            </a:pPr>
            <a:r>
              <a:rPr lang="ar-EG" altLang="ar-EG" b="1" smtClean="0"/>
              <a:t>   </a:t>
            </a:r>
            <a:r>
              <a:rPr lang="ar-EG" altLang="ar-EG" sz="4400" b="1" smtClean="0"/>
              <a:t>{فَكُلّاً أَخَذْنَا بِذَنبِهِ فَمِنْهُم مَّنْ أَرْسَلْنَا عَلَيْهِ </a:t>
            </a:r>
            <a:r>
              <a:rPr lang="ar-EG" altLang="ar-EG" sz="4400" b="1" smtClean="0">
                <a:solidFill>
                  <a:srgbClr val="FF0000"/>
                </a:solidFill>
              </a:rPr>
              <a:t>حَاصِباً</a:t>
            </a:r>
            <a:r>
              <a:rPr lang="ar-EG" altLang="ar-EG" sz="4400" b="1" smtClean="0"/>
              <a:t> وَمِنْهُم مَّنْ أَخَذَتْهُ </a:t>
            </a:r>
            <a:r>
              <a:rPr lang="ar-EG" altLang="ar-EG" sz="4400" b="1" smtClean="0">
                <a:solidFill>
                  <a:srgbClr val="FF0000"/>
                </a:solidFill>
              </a:rPr>
              <a:t>الصَّيْحَةُ</a:t>
            </a:r>
            <a:r>
              <a:rPr lang="ar-EG" altLang="ar-EG" sz="4400" b="1" smtClean="0"/>
              <a:t> وَمِنْهُم مَّنْ </a:t>
            </a:r>
            <a:r>
              <a:rPr lang="ar-EG" altLang="ar-EG" sz="4400" b="1" smtClean="0">
                <a:solidFill>
                  <a:srgbClr val="FF0000"/>
                </a:solidFill>
              </a:rPr>
              <a:t>خَسَفْنَا</a:t>
            </a:r>
            <a:r>
              <a:rPr lang="ar-EG" altLang="ar-EG" sz="4400" b="1" smtClean="0"/>
              <a:t> بِهِ الْأَرْضَ وَمِنْهُم مَّنْ أ</a:t>
            </a:r>
            <a:r>
              <a:rPr lang="ar-EG" altLang="ar-EG" sz="4400" b="1" smtClean="0">
                <a:solidFill>
                  <a:srgbClr val="FF0000"/>
                </a:solidFill>
              </a:rPr>
              <a:t>َغْرَقْنَا</a:t>
            </a:r>
            <a:r>
              <a:rPr lang="ar-EG" altLang="ar-EG" sz="4400" b="1" smtClean="0"/>
              <a:t> وَمَا كَانَ اللَّهُ لِيَظْلِمَهُمْ وَلَكِن كَانُوا أَنفُسَهُمْ يَظْلِمُونَ }العنكبوت40 </a:t>
            </a:r>
            <a:endParaRPr lang="en-US" altLang="ar-EG" sz="44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لوط: </a:t>
            </a:r>
            <a:r>
              <a:rPr lang="ar-EG" sz="6000" b="1" dirty="0" smtClean="0">
                <a:solidFill>
                  <a:srgbClr val="C00000"/>
                </a:solidFill>
              </a:rPr>
              <a:t>وسائل الهلاك</a:t>
            </a:r>
            <a:endParaRPr lang="ar-EG" sz="6000" b="1" dirty="0">
              <a:solidFill>
                <a:srgbClr val="C00000"/>
              </a:solidFill>
            </a:endParaRPr>
          </a:p>
        </p:txBody>
      </p:sp>
      <p:sp>
        <p:nvSpPr>
          <p:cNvPr id="22531" name="Content Placeholder 2"/>
          <p:cNvSpPr>
            <a:spLocks noGrp="1"/>
          </p:cNvSpPr>
          <p:nvPr>
            <p:ph idx="1"/>
          </p:nvPr>
        </p:nvSpPr>
        <p:spPr>
          <a:xfrm>
            <a:off x="685800" y="1981200"/>
            <a:ext cx="7848600" cy="4724400"/>
          </a:xfrm>
        </p:spPr>
        <p:txBody>
          <a:bodyPr/>
          <a:lstStyle/>
          <a:p>
            <a:pPr algn="r">
              <a:buFontTx/>
              <a:buNone/>
            </a:pPr>
            <a:r>
              <a:rPr lang="ar-EG" altLang="ar-EG" sz="3600" smtClean="0"/>
              <a:t> 1- </a:t>
            </a:r>
            <a:r>
              <a:rPr lang="ar-EG" altLang="ar-EG" sz="3600" b="1" smtClean="0"/>
              <a:t>صاعقة     </a:t>
            </a:r>
          </a:p>
          <a:p>
            <a:pPr algn="r">
              <a:buFontTx/>
              <a:buNone/>
            </a:pPr>
            <a:r>
              <a:rPr lang="ar-EG" altLang="ar-EG" sz="3600" b="1" smtClean="0"/>
              <a:t> 2- الريح العقيم </a:t>
            </a:r>
          </a:p>
          <a:p>
            <a:pPr algn="r">
              <a:buFontTx/>
              <a:buNone/>
            </a:pPr>
            <a:r>
              <a:rPr lang="ar-EG" altLang="ar-EG" sz="3600" b="1" smtClean="0"/>
              <a:t> 3- ريح صرصر عاتية </a:t>
            </a:r>
          </a:p>
          <a:p>
            <a:pPr algn="r">
              <a:buFontTx/>
              <a:buNone/>
            </a:pPr>
            <a:r>
              <a:rPr lang="ar-EG" altLang="ar-EG" sz="3600" b="1" smtClean="0"/>
              <a:t> 4ريح صرصر فى أيام نحسات</a:t>
            </a:r>
          </a:p>
          <a:p>
            <a:pPr algn="r">
              <a:buFontTx/>
              <a:buNone/>
            </a:pPr>
            <a:r>
              <a:rPr lang="ar-EG" altLang="ar-EG" sz="3600" b="1" smtClean="0"/>
              <a:t>5- ريح صرصر فى يوم نحس مستمر</a:t>
            </a:r>
          </a:p>
          <a:p>
            <a:pPr algn="r">
              <a:buFontTx/>
              <a:buNone/>
            </a:pPr>
            <a:r>
              <a:rPr lang="ar-EG" altLang="ar-EG" sz="3600" b="1" smtClean="0"/>
              <a:t> 6- ريح فيها عذاب أليم , الصيحة </a:t>
            </a:r>
          </a:p>
          <a:p>
            <a:pPr algn="r">
              <a:buFontTx/>
              <a:buNone/>
            </a:pPr>
            <a:r>
              <a:rPr lang="ar-EG" altLang="ar-EG" sz="3600" b="1" smtClean="0"/>
              <a:t>القارعة</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dirty="0" smtClean="0">
                <a:solidFill>
                  <a:schemeClr val="accent6"/>
                </a:solidFill>
              </a:rPr>
              <a:t>هلاك قوم هود: </a:t>
            </a:r>
            <a:r>
              <a:rPr lang="ar-EG" sz="6000" dirty="0" smtClean="0">
                <a:solidFill>
                  <a:srgbClr val="C00000"/>
                </a:solidFill>
              </a:rPr>
              <a:t>بلاغ</a:t>
            </a:r>
            <a:endParaRPr lang="ar-EG" sz="6000" dirty="0">
              <a:solidFill>
                <a:srgbClr val="C00000"/>
              </a:solidFill>
            </a:endParaRPr>
          </a:p>
        </p:txBody>
      </p:sp>
      <p:sp>
        <p:nvSpPr>
          <p:cNvPr id="23555" name="Content Placeholder 2"/>
          <p:cNvSpPr>
            <a:spLocks noGrp="1"/>
          </p:cNvSpPr>
          <p:nvPr>
            <p:ph idx="1"/>
          </p:nvPr>
        </p:nvSpPr>
        <p:spPr>
          <a:xfrm>
            <a:off x="685800" y="1752600"/>
            <a:ext cx="7772400" cy="4876800"/>
          </a:xfrm>
        </p:spPr>
        <p:txBody>
          <a:bodyPr/>
          <a:lstStyle/>
          <a:p>
            <a:pPr algn="just" rtl="1"/>
            <a:r>
              <a:rPr lang="ar-EG" altLang="ar-EG" b="1" smtClean="0"/>
              <a:t>{وَإِلَى عَادٍ أَخَاهُمْ هُوداً قَالَ يَا قَوْمِ </a:t>
            </a:r>
            <a:r>
              <a:rPr lang="ar-EG" altLang="ar-EG" b="1" smtClean="0">
                <a:solidFill>
                  <a:srgbClr val="C00000"/>
                </a:solidFill>
              </a:rPr>
              <a:t>اعْبُدُواْ اللّهَ مَا لَكُم مِّنْ إِلَـهٍ غَيْرُهُ أَفَلاَ تَتَّقُونَ </a:t>
            </a:r>
            <a:r>
              <a:rPr lang="ar-EG" altLang="ar-EG" b="1" smtClean="0"/>
              <a:t>}الأعراف65</a:t>
            </a:r>
            <a:endParaRPr lang="en-US" altLang="ar-EG" smtClean="0"/>
          </a:p>
          <a:p>
            <a:pPr algn="just" rtl="1"/>
            <a:r>
              <a:rPr lang="ar-EG" altLang="ar-EG" b="1" smtClean="0"/>
              <a:t>{وَإِلَى عَادٍ أَخَاهُمْ هُوداً قَالَ يَا قَوْمِ </a:t>
            </a:r>
            <a:r>
              <a:rPr lang="ar-EG" altLang="ar-EG" b="1" smtClean="0">
                <a:solidFill>
                  <a:srgbClr val="C00000"/>
                </a:solidFill>
              </a:rPr>
              <a:t>اعْبُدُواْ اللّهَ مَا لَكُم مِّنْ إِلَـهٍ غَيْرُهُ إِنْ أَنتُمْ إِلاَّ مُفْتَرُونَ </a:t>
            </a:r>
            <a:r>
              <a:rPr lang="ar-EG" altLang="ar-EG" b="1" smtClean="0"/>
              <a:t>}هود50</a:t>
            </a:r>
            <a:endParaRPr lang="en-US" altLang="ar-EG" smtClean="0"/>
          </a:p>
          <a:p>
            <a:pPr algn="just" rtl="1"/>
            <a:r>
              <a:rPr lang="ar-EG" altLang="ar-EG" b="1" smtClean="0"/>
              <a:t>{إِذْ قَالَ لَهُمْ أَخُوهُمْ هُودٌ </a:t>
            </a:r>
            <a:r>
              <a:rPr lang="ar-EG" altLang="ar-EG" b="1" smtClean="0">
                <a:solidFill>
                  <a:srgbClr val="C00000"/>
                </a:solidFill>
              </a:rPr>
              <a:t>أَلَا تَتَّقُونَ </a:t>
            </a:r>
            <a:r>
              <a:rPr lang="ar-EG" altLang="ar-EG" b="1" smtClean="0"/>
              <a:t>}الشعراء124</a:t>
            </a:r>
            <a:endParaRPr lang="en-US" altLang="ar-EG" smtClean="0"/>
          </a:p>
          <a:p>
            <a:pPr algn="just" rtl="1"/>
            <a:r>
              <a:rPr lang="ar-EG" altLang="ar-EG" b="1" smtClean="0"/>
              <a:t>{وَاذْكُرْ أَخَا عَادٍ إِذْ أَنذَرَ قَوْمَهُ بِالْأَحْقَافِ وَقَدْ خَلَتْ النُّذُرُ مِن بَيْنِ يَدَيْهِ وَمِنْ خَلْفِهِ </a:t>
            </a:r>
            <a:r>
              <a:rPr lang="ar-EG" altLang="ar-EG" b="1" smtClean="0">
                <a:solidFill>
                  <a:srgbClr val="C00000"/>
                </a:solidFill>
              </a:rPr>
              <a:t>أَلَّا تَعْبُدُوا إِلَّا اللَّهَ إِنِّي أَخَافُ عَلَيْكُمْ عَذَابَ يَوْمٍ عَظِيمٍ </a:t>
            </a:r>
            <a:r>
              <a:rPr lang="ar-EG" altLang="ar-EG" b="1" smtClean="0"/>
              <a:t>}الأحقاف21</a:t>
            </a:r>
            <a:endParaRPr lang="en-US" altLang="ar-EG" smtClean="0"/>
          </a:p>
          <a:p>
            <a:pPr algn="just" rtl="1"/>
            <a:r>
              <a:rPr lang="ar-EG" altLang="ar-EG" b="1" smtClean="0"/>
              <a:t>{إِذْ قَالَ لَهُمْ أَخُوهُمْ هُودٌ </a:t>
            </a:r>
            <a:r>
              <a:rPr lang="ar-EG" altLang="ar-EG" b="1" smtClean="0">
                <a:solidFill>
                  <a:srgbClr val="C00000"/>
                </a:solidFill>
              </a:rPr>
              <a:t>أَلَا تَتَّقُونَ </a:t>
            </a:r>
            <a:r>
              <a:rPr lang="ar-EG" altLang="ar-EG" b="1" smtClean="0"/>
              <a:t>}الشعراء124</a:t>
            </a:r>
            <a:endParaRPr lang="en-US" altLang="ar-EG" smtClean="0"/>
          </a:p>
          <a:p>
            <a:pPr algn="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0" y="603159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نوح: </a:t>
            </a:r>
            <a:r>
              <a:rPr lang="ar-EG" sz="6000" b="1" dirty="0" smtClean="0">
                <a:solidFill>
                  <a:srgbClr val="C00000"/>
                </a:solidFill>
              </a:rPr>
              <a:t>إقناع</a:t>
            </a:r>
            <a:endParaRPr lang="ar-EG" sz="6000" b="1" dirty="0">
              <a:solidFill>
                <a:srgbClr val="C00000"/>
              </a:solidFill>
            </a:endParaRPr>
          </a:p>
        </p:txBody>
      </p:sp>
      <p:sp>
        <p:nvSpPr>
          <p:cNvPr id="24579" name="Content Placeholder 2"/>
          <p:cNvSpPr>
            <a:spLocks noGrp="1"/>
          </p:cNvSpPr>
          <p:nvPr>
            <p:ph idx="1"/>
          </p:nvPr>
        </p:nvSpPr>
        <p:spPr/>
        <p:txBody>
          <a:bodyPr/>
          <a:lstStyle/>
          <a:p>
            <a:pPr algn="just" rtl="1">
              <a:buFontTx/>
              <a:buNone/>
            </a:pPr>
            <a:r>
              <a:rPr lang="ar-EG" altLang="ar-EG" b="1" smtClean="0"/>
              <a:t>  {أَوَعَجِبْتُمْ أَن جَاءكُمْ ذِكْرٌ مِّن رَّبِّكُمْ عَلَى رَجُلٍ مِّنكُمْ لِيُنذِرَكُمْ وَاذكُرُواْ إِذْ جَعَلَكُمْ خُلَفَاء مِن بَعْدِ قَوْمِ نُوحٍ وَزَادَكُمْ فِي الْخَلْقِ بَسْطَةً فَاذْكُرُواْ آلاء اللّهِ لَعَلَّكُمْ تُفْلِحُونَ }الأعراف69</a:t>
            </a:r>
            <a:endParaRPr lang="en-US" altLang="ar-EG" smtClean="0"/>
          </a:p>
          <a:p>
            <a:pPr algn="just" rtl="1">
              <a:buFontTx/>
              <a:buNone/>
            </a:pPr>
            <a:r>
              <a:rPr lang="ar-EG" altLang="ar-EG" b="1" smtClean="0"/>
              <a:t>  {وَيَا قَوْمِ لاَ يَجْرِمَنَّكُمْ شِقَاقِي أَن يُصِيبَكُم مِّثْلُ مَا أَصَابَ قَوْمَ نُوحٍ أَوْ قَوْمَ هُودٍ أَوْ قَوْمَ صَالِحٍ وَمَا قَوْمُ لُوطٍ مِّنكُم بِبَعِيدٍ }هود89</a:t>
            </a:r>
            <a:endParaRPr lang="en-US"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لوط: </a:t>
            </a:r>
            <a:r>
              <a:rPr lang="ar-EG" sz="6000" b="1" dirty="0" smtClean="0">
                <a:solidFill>
                  <a:srgbClr val="C00000"/>
                </a:solidFill>
              </a:rPr>
              <a:t>عناد وتكذيب</a:t>
            </a:r>
            <a:endParaRPr lang="ar-EG" sz="6000" b="1" dirty="0">
              <a:solidFill>
                <a:srgbClr val="C00000"/>
              </a:solidFill>
            </a:endParaRPr>
          </a:p>
        </p:txBody>
      </p:sp>
      <p:sp>
        <p:nvSpPr>
          <p:cNvPr id="25603" name="Content Placeholder 2"/>
          <p:cNvSpPr>
            <a:spLocks noGrp="1"/>
          </p:cNvSpPr>
          <p:nvPr>
            <p:ph idx="1"/>
          </p:nvPr>
        </p:nvSpPr>
        <p:spPr>
          <a:xfrm>
            <a:off x="685800" y="1981200"/>
            <a:ext cx="7848600" cy="4876800"/>
          </a:xfrm>
        </p:spPr>
        <p:txBody>
          <a:bodyPr/>
          <a:lstStyle/>
          <a:p>
            <a:pPr algn="just" rtl="1"/>
            <a:r>
              <a:rPr lang="ar-EG" altLang="ar-EG" b="1" smtClean="0"/>
              <a:t>{قَالُواْ يَا هُودُ </a:t>
            </a:r>
            <a:r>
              <a:rPr lang="ar-EG" altLang="ar-EG" b="1" smtClean="0">
                <a:solidFill>
                  <a:srgbClr val="C00000"/>
                </a:solidFill>
              </a:rPr>
              <a:t>مَا جِئْتَنَا بِبَيِّنَةٍ </a:t>
            </a:r>
            <a:r>
              <a:rPr lang="ar-EG" altLang="ar-EG" b="1" smtClean="0">
                <a:solidFill>
                  <a:srgbClr val="FF0000"/>
                </a:solidFill>
              </a:rPr>
              <a:t>وَمَا نَحْنُ بِتَارِكِي آلِهَتِنَا</a:t>
            </a:r>
            <a:r>
              <a:rPr lang="ar-EG" altLang="ar-EG" b="1" smtClean="0"/>
              <a:t> عَن قَوْلِكَ </a:t>
            </a:r>
            <a:r>
              <a:rPr lang="ar-EG" altLang="ar-EG" b="1" smtClean="0">
                <a:solidFill>
                  <a:srgbClr val="C00000"/>
                </a:solidFill>
              </a:rPr>
              <a:t>وَمَا نَحْنُ لَكَ بِمُؤْمِنِينَ </a:t>
            </a:r>
            <a:r>
              <a:rPr lang="ar-EG" altLang="ar-EG" b="1" smtClean="0"/>
              <a:t>}هود53</a:t>
            </a:r>
            <a:endParaRPr lang="en-US" altLang="ar-EG" smtClean="0"/>
          </a:p>
          <a:p>
            <a:pPr algn="just" rtl="1"/>
            <a:r>
              <a:rPr lang="ar-EG" altLang="ar-EG" b="1" smtClean="0"/>
              <a:t>{وَتِلْكَ عَادٌ </a:t>
            </a:r>
            <a:r>
              <a:rPr lang="ar-EG" altLang="ar-EG" b="1" smtClean="0">
                <a:solidFill>
                  <a:srgbClr val="C00000"/>
                </a:solidFill>
              </a:rPr>
              <a:t>جَحَدُواْ</a:t>
            </a:r>
            <a:r>
              <a:rPr lang="ar-EG" altLang="ar-EG" b="1" smtClean="0"/>
              <a:t> بِآيَاتِ رَبِّهِمْ </a:t>
            </a:r>
            <a:r>
              <a:rPr lang="ar-EG" altLang="ar-EG" b="1" smtClean="0">
                <a:solidFill>
                  <a:srgbClr val="C00000"/>
                </a:solidFill>
              </a:rPr>
              <a:t>وَعَصَوْاْ </a:t>
            </a:r>
            <a:r>
              <a:rPr lang="ar-EG" altLang="ar-EG" b="1" smtClean="0"/>
              <a:t>رُسُلَهُ </a:t>
            </a:r>
            <a:r>
              <a:rPr lang="ar-EG" altLang="ar-EG" b="1" smtClean="0">
                <a:solidFill>
                  <a:srgbClr val="C00000"/>
                </a:solidFill>
              </a:rPr>
              <a:t>وَاتَّبَعُواْ</a:t>
            </a:r>
            <a:r>
              <a:rPr lang="ar-EG" altLang="ar-EG" b="1" smtClean="0"/>
              <a:t> أَمْرَ كُلِّ جَبَّارٍ عَنِيدٍ }هود59</a:t>
            </a:r>
            <a:endParaRPr lang="en-US" altLang="ar-EG" smtClean="0"/>
          </a:p>
          <a:p>
            <a:pPr algn="just" rtl="1"/>
            <a:r>
              <a:rPr lang="ar-EG" altLang="ar-EG" b="1" smtClean="0"/>
              <a:t>{</a:t>
            </a:r>
            <a:r>
              <a:rPr lang="ar-EG" altLang="ar-EG" b="1" smtClean="0">
                <a:solidFill>
                  <a:srgbClr val="C00000"/>
                </a:solidFill>
              </a:rPr>
              <a:t>كَذَّبَتْ</a:t>
            </a:r>
            <a:r>
              <a:rPr lang="ar-EG" altLang="ar-EG" b="1" smtClean="0"/>
              <a:t> عَادٌ الْمُرْسَلِينَ }الشعراء123</a:t>
            </a:r>
            <a:endParaRPr lang="en-US" altLang="ar-EG" smtClean="0"/>
          </a:p>
          <a:p>
            <a:pPr algn="just" rtl="1"/>
            <a:r>
              <a:rPr lang="ar-EG" altLang="ar-EG" b="1" smtClean="0"/>
              <a:t>{فَأَمَّا عَادٌ </a:t>
            </a:r>
            <a:r>
              <a:rPr lang="ar-EG" altLang="ar-EG" b="1" smtClean="0">
                <a:solidFill>
                  <a:srgbClr val="C00000"/>
                </a:solidFill>
              </a:rPr>
              <a:t>فَاسْتَكْبَرُوا</a:t>
            </a:r>
            <a:r>
              <a:rPr lang="ar-EG" altLang="ar-EG" b="1" smtClean="0"/>
              <a:t> فِي الْأَرْضِ بِغَيْرِ الْحَقِّ وَقَالُوا مَنْ أَشَدُّ مِنَّا قُوَّةً أَوَلَمْ يَرَوْا أَنَّ اللَّهَ الَّذِي خَلَقَهُمْ هُوَ أَشَدُّ مِنْهُمْ قُوَّةً وَكَانُوا بِآيَاتِنَا </a:t>
            </a:r>
            <a:r>
              <a:rPr lang="ar-EG" altLang="ar-EG" b="1" smtClean="0">
                <a:solidFill>
                  <a:srgbClr val="C00000"/>
                </a:solidFill>
              </a:rPr>
              <a:t>يَجْحَدُونَ</a:t>
            </a:r>
            <a:r>
              <a:rPr lang="ar-EG" altLang="ar-EG" b="1" smtClean="0"/>
              <a:t> }فصلت</a:t>
            </a:r>
            <a:endParaRPr lang="en-US" altLang="ar-EG" smtClean="0"/>
          </a:p>
          <a:p>
            <a:pPr algn="just" rtl="1"/>
            <a:r>
              <a:rPr lang="ar-EG" altLang="ar-EG" b="1" smtClean="0"/>
              <a:t>{</a:t>
            </a:r>
            <a:r>
              <a:rPr lang="ar-EG" altLang="ar-EG" b="1" smtClean="0">
                <a:solidFill>
                  <a:srgbClr val="C00000"/>
                </a:solidFill>
              </a:rPr>
              <a:t>كَذَّبَتْ</a:t>
            </a:r>
            <a:r>
              <a:rPr lang="ar-EG" altLang="ar-EG" b="1" smtClean="0"/>
              <a:t> عَادٌ فَكَيْفَ كَانَ عَذَابِي وَنُذُرِ }القمر18</a:t>
            </a: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6019800"/>
            <a:ext cx="819705" cy="622963"/>
          </a:xfrm>
          <a:prstGeom prst="rect">
            <a:avLst/>
          </a:prstGeom>
        </p:spPr>
      </p:pic>
    </p:spTree>
  </p:cSld>
  <p:clrMapOvr>
    <a:masterClrMapping/>
  </p:clrMapOvr>
  <p:transition>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pPr>
              <a:defRPr/>
            </a:pPr>
            <a:r>
              <a:rPr lang="ar-EG" sz="6000" b="1" dirty="0" smtClean="0">
                <a:solidFill>
                  <a:schemeClr val="accent6"/>
                </a:solidFill>
              </a:rPr>
              <a:t>هلاك قوم عاد: </a:t>
            </a:r>
            <a:r>
              <a:rPr lang="ar-EG" sz="6000" b="1" dirty="0" smtClean="0">
                <a:solidFill>
                  <a:srgbClr val="C00000"/>
                </a:solidFill>
              </a:rPr>
              <a:t>وسائل الهلاك</a:t>
            </a:r>
            <a:endParaRPr lang="ar-EG" sz="6000" b="1" dirty="0">
              <a:solidFill>
                <a:srgbClr val="C00000"/>
              </a:solidFill>
            </a:endParaRPr>
          </a:p>
        </p:txBody>
      </p:sp>
      <p:sp>
        <p:nvSpPr>
          <p:cNvPr id="26627" name="Content Placeholder 2"/>
          <p:cNvSpPr>
            <a:spLocks noGrp="1"/>
          </p:cNvSpPr>
          <p:nvPr>
            <p:ph idx="1"/>
          </p:nvPr>
        </p:nvSpPr>
        <p:spPr>
          <a:xfrm>
            <a:off x="0" y="1143000"/>
            <a:ext cx="8991600" cy="5715000"/>
          </a:xfrm>
        </p:spPr>
        <p:txBody>
          <a:bodyPr/>
          <a:lstStyle/>
          <a:p>
            <a:pPr algn="just" rtl="1"/>
            <a:r>
              <a:rPr lang="ar-EG" altLang="ar-EG" sz="2800" b="1" smtClean="0"/>
              <a:t>{فَإِنْ أَعْرَضُوا فَقُلْ أَنذَرْتُكُمْ </a:t>
            </a:r>
            <a:r>
              <a:rPr lang="ar-EG" altLang="ar-EG" sz="2800" b="1" smtClean="0">
                <a:solidFill>
                  <a:srgbClr val="C00000"/>
                </a:solidFill>
              </a:rPr>
              <a:t>صَاعِقَةً</a:t>
            </a:r>
            <a:r>
              <a:rPr lang="ar-EG" altLang="ar-EG" sz="2800" b="1" smtClean="0"/>
              <a:t> مِّثْلَ صَاعِقَةِ عَادٍ وَثَمُودَ }فصلت</a:t>
            </a:r>
            <a:endParaRPr lang="en-US" altLang="ar-EG" sz="2800" smtClean="0"/>
          </a:p>
          <a:p>
            <a:pPr algn="just" rtl="1"/>
            <a:r>
              <a:rPr lang="ar-EG" altLang="ar-EG" sz="2800" b="1" smtClean="0"/>
              <a:t>{وَفِي عَادٍ إِذْ أَرْسَلْنَا عَلَيْهِمُ </a:t>
            </a:r>
            <a:r>
              <a:rPr lang="ar-EG" altLang="ar-EG" sz="2800" b="1" smtClean="0">
                <a:solidFill>
                  <a:srgbClr val="C00000"/>
                </a:solidFill>
              </a:rPr>
              <a:t>الرِّيحَ الْعَقِيمَ </a:t>
            </a:r>
            <a:r>
              <a:rPr lang="ar-EG" altLang="ar-EG" sz="2800" b="1" smtClean="0"/>
              <a:t>}الذاريات41</a:t>
            </a:r>
            <a:endParaRPr lang="en-US" altLang="ar-EG" sz="2800" smtClean="0"/>
          </a:p>
          <a:p>
            <a:pPr algn="just" rtl="1"/>
            <a:r>
              <a:rPr lang="ar-EG" altLang="ar-EG" sz="2800" b="1" smtClean="0"/>
              <a:t>{وَأَمَّا عَادٌ فَأُهْلِكُوا </a:t>
            </a:r>
            <a:r>
              <a:rPr lang="ar-EG" altLang="ar-EG" sz="2800" b="1" smtClean="0">
                <a:solidFill>
                  <a:srgbClr val="C00000"/>
                </a:solidFill>
              </a:rPr>
              <a:t>بِرِيحٍ صَرْصَرٍ عَاتِيَةٍ </a:t>
            </a:r>
            <a:r>
              <a:rPr lang="ar-EG" altLang="ar-EG" sz="2800" b="1" smtClean="0"/>
              <a:t>}الحاقة6</a:t>
            </a:r>
            <a:endParaRPr lang="en-US" altLang="ar-EG" sz="2800" smtClean="0"/>
          </a:p>
          <a:p>
            <a:pPr algn="just" rtl="1"/>
            <a:r>
              <a:rPr lang="ar-EG" altLang="ar-EG" sz="2800" b="1" smtClean="0"/>
              <a:t>{فَأَرْسَلْنَا عَلَيْهِمْ </a:t>
            </a:r>
            <a:r>
              <a:rPr lang="ar-EG" altLang="ar-EG" sz="2800" b="1" smtClean="0">
                <a:solidFill>
                  <a:srgbClr val="C00000"/>
                </a:solidFill>
              </a:rPr>
              <a:t>رِيحاً صَرْصَراً </a:t>
            </a:r>
            <a:r>
              <a:rPr lang="ar-EG" altLang="ar-EG" sz="2800" b="1" smtClean="0"/>
              <a:t>فِي أَيَّامٍ نَّحِسَاتٍ لِّنُذِيقَهُمْ عَذَابَ الْخِزْيِ فِي الْحَيَاةِ الدُّنْيَا وَلَعَذَابُ الْآخِرَةِ أَخْزَى وَهُمْ لَا يُنصَرُونَ }فصلت16</a:t>
            </a:r>
            <a:endParaRPr lang="en-US" altLang="ar-EG" sz="2800" smtClean="0"/>
          </a:p>
          <a:p>
            <a:pPr algn="just" rtl="1"/>
            <a:r>
              <a:rPr lang="ar-EG" altLang="ar-EG" sz="2800" b="1" smtClean="0"/>
              <a:t>{فَلَمَّا رَأَوْهُ عَارِضاً مُّسْتَقْبِلَ أَوْدِيَتِهِمْ قَالُوا هَذَا عَارِضٌ مُّمْطِرُنَا بَلْ هُوَ مَا اسْتَعْجَلْتُم بِهِ </a:t>
            </a:r>
            <a:r>
              <a:rPr lang="ar-EG" altLang="ar-EG" sz="2800" b="1" smtClean="0">
                <a:solidFill>
                  <a:srgbClr val="C00000"/>
                </a:solidFill>
              </a:rPr>
              <a:t>رِيحٌ فِيهَا عَذَابٌ أَلِيمٌ </a:t>
            </a:r>
            <a:r>
              <a:rPr lang="ar-EG" altLang="ar-EG" sz="2800" b="1" smtClean="0"/>
              <a:t>}الأحقاف24</a:t>
            </a:r>
            <a:endParaRPr lang="en-US" altLang="ar-EG" sz="2800" smtClean="0"/>
          </a:p>
          <a:p>
            <a:pPr algn="just" rtl="1"/>
            <a:r>
              <a:rPr lang="ar-EG" altLang="ar-EG" sz="2800" b="1" smtClean="0"/>
              <a:t>{إِنَّا أَرْسَلْنَا عَلَيْهِمْ </a:t>
            </a:r>
            <a:r>
              <a:rPr lang="ar-EG" altLang="ar-EG" sz="2800" b="1" smtClean="0">
                <a:solidFill>
                  <a:srgbClr val="C00000"/>
                </a:solidFill>
              </a:rPr>
              <a:t>رِيحاً صَرْصَ</a:t>
            </a:r>
            <a:r>
              <a:rPr lang="ar-EG" altLang="ar-EG" sz="2800" b="1" smtClean="0"/>
              <a:t>راً فِي يَوْمِ نَحْسٍ مُّسْتَمِرٍّ }القمر19</a:t>
            </a:r>
            <a:endParaRPr lang="en-US" altLang="ar-EG" sz="2800" smtClean="0"/>
          </a:p>
          <a:p>
            <a:pPr algn="just" rtl="1"/>
            <a:r>
              <a:rPr lang="ar-EG" altLang="ar-EG" sz="2800" b="1" smtClean="0"/>
              <a:t>{وَأَمَّا عَادٌ فَأُهْلِكُوا بِرِيحٍ صَرْصَرٍ عَاتِيَةٍ }الحاقة6</a:t>
            </a:r>
            <a:endParaRPr lang="en-US" altLang="ar-EG" sz="2800" smtClean="0"/>
          </a:p>
          <a:p>
            <a:pPr algn="just" rtl="1"/>
            <a:r>
              <a:rPr lang="ar-EG" altLang="ar-EG" sz="2800" b="1" smtClean="0"/>
              <a:t>{فَأَخَذَتْهُمُ </a:t>
            </a:r>
            <a:r>
              <a:rPr lang="ar-EG" altLang="ar-EG" sz="2800" b="1" smtClean="0">
                <a:solidFill>
                  <a:srgbClr val="C00000"/>
                </a:solidFill>
              </a:rPr>
              <a:t>الصَّيْحَةُ</a:t>
            </a:r>
            <a:r>
              <a:rPr lang="ar-EG" altLang="ar-EG" sz="2800" b="1" smtClean="0"/>
              <a:t> بِالْحَقِّ فَجَعَلْنَاهُمْ غُثَاء فَبُعْداً لِّلْقَوْمِ الظَّالِمِينَ }المؤمنون41</a:t>
            </a:r>
            <a:endParaRPr lang="en-US" altLang="ar-EG" sz="28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6200" y="60960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عاد</a:t>
            </a:r>
            <a:r>
              <a:rPr lang="ar-EG" sz="6000" b="1" dirty="0" smtClean="0">
                <a:solidFill>
                  <a:srgbClr val="C00000"/>
                </a:solidFill>
              </a:rPr>
              <a:t>: العاقبة</a:t>
            </a:r>
            <a:endParaRPr lang="ar-EG" sz="6000" b="1" dirty="0">
              <a:solidFill>
                <a:srgbClr val="C00000"/>
              </a:solidFill>
            </a:endParaRPr>
          </a:p>
        </p:txBody>
      </p:sp>
      <p:sp>
        <p:nvSpPr>
          <p:cNvPr id="27651" name="Content Placeholder 2"/>
          <p:cNvSpPr>
            <a:spLocks noGrp="1"/>
          </p:cNvSpPr>
          <p:nvPr>
            <p:ph idx="1"/>
          </p:nvPr>
        </p:nvSpPr>
        <p:spPr/>
        <p:txBody>
          <a:bodyPr/>
          <a:lstStyle/>
          <a:p>
            <a:pPr algn="just" rtl="1"/>
            <a:r>
              <a:rPr lang="ar-EG" altLang="ar-EG" b="1" dirty="0" smtClean="0"/>
              <a:t>{وَلَمَّا جَاء أَمْرُنَا نَجَّيْنَا هُوداً وَالَّذِينَ آمَنُواْ مَعَهُ بِرَحْمَةٍ مِّنَّا وَنَجَّيْنَاهُم مِّنْ عَذَابٍ غَلِيظٍ }هود58</a:t>
            </a:r>
            <a:endParaRPr lang="en-US" altLang="ar-EG" dirty="0" smtClean="0"/>
          </a:p>
          <a:p>
            <a:pPr algn="just" rtl="1"/>
            <a:r>
              <a:rPr lang="ar-EG" altLang="ar-EG" b="1" dirty="0" smtClean="0"/>
              <a:t>{وَأُتْبِعُواْ فِي هَـذِهِ الدُّنْيَا لَعْنَةً وَيَوْمَ الْقِيَامَةِ أَلا إِنَّ عَاداً كَفَرُواْ رَبَّهُمْ أَلاَ بُعْداً لِّعَادٍ قَوْمِ هُودٍ }هود60</a:t>
            </a:r>
            <a:endParaRPr lang="en-US" altLang="ar-EG" dirty="0" smtClean="0"/>
          </a:p>
          <a:p>
            <a:pPr algn="just" rtl="1"/>
            <a:r>
              <a:rPr lang="ar-EG" altLang="ar-EG" b="1" dirty="0" smtClean="0"/>
              <a:t>{وَأُتْبِعُواْ فِي هَـذِهِ الدُّنْيَا لَعْنَةً وَيَوْمَ الْقِيَامَةِ أَلا إِنَّ عَاداً كَفَرُواْ رَبَّهُمْ أَلاَ بُعْداً لِّعَادٍ قَوْمِ هُودٍ }هود60</a:t>
            </a:r>
            <a:endParaRPr lang="en-US" altLang="ar-EG" dirty="0" smtClean="0"/>
          </a:p>
          <a:p>
            <a:pPr algn="just" rtl="1"/>
            <a:r>
              <a:rPr lang="ar-EG" altLang="ar-EG" b="1" dirty="0" smtClean="0"/>
              <a:t>{وَأَنَّهُ أَهْلَكَ عَاداً الْأُولَى }النجم50</a:t>
            </a:r>
            <a:endParaRPr lang="en-US" altLang="ar-EG" dirty="0" smtClean="0"/>
          </a:p>
          <a:p>
            <a:pPr algn="just"/>
            <a:r>
              <a:rPr lang="ar-EG" altLang="ar-EG" b="1" dirty="0" smtClean="0"/>
              <a:t>{أَلَمْ تَرَ كَيْفَ فَعَلَ رَبُّكَ بِعَادٍ }الفجر6</a:t>
            </a:r>
            <a:endParaRPr lang="ar-EG" altLang="ar-EG" dirty="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947" y="6103398"/>
            <a:ext cx="819705" cy="622963"/>
          </a:xfrm>
          <a:prstGeom prst="rect">
            <a:avLst/>
          </a:prstGeom>
        </p:spPr>
      </p:pic>
    </p:spTree>
  </p:cSld>
  <p:clrMapOvr>
    <a:masterClrMapping/>
  </p:clrMapOvr>
  <p:transition>
    <p:split orient="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Coley\AppData\Local\Microsoft\Windows\Temporary Internet Files\Content.IE5\5A1CQK1Y\MPj04424650000[1].jpg"/>
          <p:cNvPicPr>
            <a:picLocks noChangeAspect="1" noChangeArrowheads="1"/>
          </p:cNvPicPr>
          <p:nvPr/>
        </p:nvPicPr>
        <p:blipFill>
          <a:blip r:embed="rId3"/>
          <a:srcRect/>
          <a:stretch>
            <a:fillRect/>
          </a:stretch>
        </p:blipFill>
        <p:spPr bwMode="auto">
          <a:xfrm>
            <a:off x="650875" y="0"/>
            <a:ext cx="7842250" cy="6858000"/>
          </a:xfrm>
          <a:prstGeom prst="rect">
            <a:avLst/>
          </a:prstGeom>
          <a:ln>
            <a:solidFill>
              <a:schemeClr val="bg1"/>
            </a:solidFill>
          </a:ln>
          <a:effectLst>
            <a:outerShdw blurRad="292100" dist="139700" dir="2700000" algn="tl" rotWithShape="0">
              <a:srgbClr val="333333">
                <a:alpha val="65000"/>
              </a:srgbClr>
            </a:outerShdw>
          </a:effectLst>
        </p:spPr>
      </p:pic>
      <p:pic>
        <p:nvPicPr>
          <p:cNvPr id="3" name="صورة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Coley\AppData\Local\Microsoft\Windows\Temporary Internet Files\Content.IE5\3DNERZC2\MPj04286170000[1].jpg"/>
          <p:cNvPicPr>
            <a:picLocks noChangeAspect="1" noChangeArrowheads="1"/>
          </p:cNvPicPr>
          <p:nvPr/>
        </p:nvPicPr>
        <p:blipFill>
          <a:blip r:embed="rId3"/>
          <a:srcRect/>
          <a:stretch>
            <a:fillRect/>
          </a:stretch>
        </p:blipFill>
        <p:spPr bwMode="auto">
          <a:xfrm>
            <a:off x="0" y="384175"/>
            <a:ext cx="9144000" cy="6089650"/>
          </a:xfrm>
          <a:prstGeom prst="rect">
            <a:avLst/>
          </a:prstGeom>
          <a:ln>
            <a:solidFill>
              <a:schemeClr val="bg1"/>
            </a:solidFill>
          </a:ln>
          <a:effectLst>
            <a:outerShdw blurRad="292100" dist="139700" dir="2700000" algn="tl" rotWithShape="0">
              <a:srgbClr val="333333">
                <a:alpha val="65000"/>
              </a:srgbClr>
            </a:outerShdw>
          </a:effectLst>
        </p:spPr>
      </p:pic>
      <p:pic>
        <p:nvPicPr>
          <p:cNvPr id="3" name="صورة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fltVal val="0"/>
                                          </p:val>
                                        </p:tav>
                                        <p:tav tm="100000">
                                          <p:val>
                                            <p:strVal val="#ppt_w"/>
                                          </p:val>
                                        </p:tav>
                                      </p:tavLst>
                                    </p:anim>
                                    <p:anim calcmode="lin" valueType="num">
                                      <p:cBhvr>
                                        <p:cTn id="8" dur="500" fill="hold"/>
                                        <p:tgtEl>
                                          <p:spTgt spid="9219"/>
                                        </p:tgtEl>
                                        <p:attrNameLst>
                                          <p:attrName>ppt_h</p:attrName>
                                        </p:attrNameLst>
                                      </p:cBhvr>
                                      <p:tavLst>
                                        <p:tav tm="0">
                                          <p:val>
                                            <p:fltVal val="0"/>
                                          </p:val>
                                        </p:tav>
                                        <p:tav tm="100000">
                                          <p:val>
                                            <p:strVal val="#ppt_h"/>
                                          </p:val>
                                        </p:tav>
                                      </p:tavLst>
                                    </p:anim>
                                    <p:animEffect transition="in" filter="fade">
                                      <p:cBhvr>
                                        <p:cTn id="9"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solidFill>
                  <a:schemeClr val="accent6"/>
                </a:solidFill>
              </a:rPr>
              <a:t>هلاك  قوم  ثمود</a:t>
            </a:r>
            <a:endParaRPr lang="en-US" dirty="0">
              <a:solidFill>
                <a:schemeClr val="accent6"/>
              </a:solidFill>
            </a:endParaRPr>
          </a:p>
        </p:txBody>
      </p:sp>
      <p:sp>
        <p:nvSpPr>
          <p:cNvPr id="33795" name="Content Placeholder 2"/>
          <p:cNvSpPr>
            <a:spLocks noGrp="1"/>
          </p:cNvSpPr>
          <p:nvPr>
            <p:ph idx="1"/>
          </p:nvPr>
        </p:nvSpPr>
        <p:spPr/>
        <p:txBody>
          <a:bodyPr/>
          <a:lstStyle/>
          <a:p>
            <a:pPr algn="just" rtl="1">
              <a:buFontTx/>
              <a:buNone/>
            </a:pPr>
            <a:r>
              <a:rPr lang="ar-EG" altLang="ar-EG" smtClean="0"/>
              <a:t>   </a:t>
            </a:r>
            <a:r>
              <a:rPr lang="ar-EG" altLang="ar-EG" sz="4400" smtClean="0"/>
              <a:t>صاعقة  العذاب الهون , القارعة , الطاغية , الدمدمة والتسوية , الصيحة والرجفة والجثوم فى الدار</a:t>
            </a:r>
            <a:r>
              <a:rPr lang="ar-EG" altLang="ar-EG" sz="4400" b="1" smtClean="0"/>
              <a:t>.</a:t>
            </a:r>
            <a:endParaRPr lang="en-US" altLang="ar-EG" sz="44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pPr>
              <a:defRPr/>
            </a:pPr>
            <a:r>
              <a:rPr lang="ar-EG" sz="6000" dirty="0" smtClean="0">
                <a:solidFill>
                  <a:schemeClr val="accent6"/>
                </a:solidFill>
              </a:rPr>
              <a:t>هلاك قوم ثمود</a:t>
            </a:r>
            <a:r>
              <a:rPr lang="ar-EG" sz="6000" dirty="0" smtClean="0"/>
              <a:t>: </a:t>
            </a:r>
            <a:r>
              <a:rPr lang="ar-EG" sz="6000" dirty="0" smtClean="0">
                <a:solidFill>
                  <a:srgbClr val="C00000"/>
                </a:solidFill>
              </a:rPr>
              <a:t>بلاغ</a:t>
            </a:r>
            <a:endParaRPr lang="ar-EG" sz="6000" dirty="0">
              <a:solidFill>
                <a:srgbClr val="C00000"/>
              </a:solidFill>
            </a:endParaRPr>
          </a:p>
        </p:txBody>
      </p:sp>
      <p:sp>
        <p:nvSpPr>
          <p:cNvPr id="34819" name="Content Placeholder 2"/>
          <p:cNvSpPr>
            <a:spLocks noGrp="1"/>
          </p:cNvSpPr>
          <p:nvPr>
            <p:ph idx="1"/>
          </p:nvPr>
        </p:nvSpPr>
        <p:spPr>
          <a:xfrm>
            <a:off x="609600" y="1676400"/>
            <a:ext cx="8077200" cy="5181600"/>
          </a:xfrm>
        </p:spPr>
        <p:txBody>
          <a:bodyPr/>
          <a:lstStyle/>
          <a:p>
            <a:pPr algn="just" rtl="1"/>
            <a:r>
              <a:rPr lang="ar-EG" altLang="ar-EG" b="1" smtClean="0"/>
              <a:t>{وَإِلَى ثَمُودَ أَخَاهُمْ صَالِحاً قَالَ يَا قَوْمِ </a:t>
            </a:r>
            <a:r>
              <a:rPr lang="ar-EG" altLang="ar-EG" b="1" smtClean="0">
                <a:solidFill>
                  <a:srgbClr val="C00000"/>
                </a:solidFill>
              </a:rPr>
              <a:t>اعْبُدُواْ اللّهَ </a:t>
            </a:r>
            <a:r>
              <a:rPr lang="ar-EG" altLang="ar-EG" b="1" smtClean="0"/>
              <a:t>مَا لَكُم مِّنْ إِلَـهٍ غَيْرُهُ قَدْ جَاءتْكُم بَيِّنَةٌ مِّن رَّبِّكُمْ </a:t>
            </a:r>
            <a:r>
              <a:rPr lang="ar-EG" altLang="ar-EG" b="1" smtClean="0">
                <a:solidFill>
                  <a:srgbClr val="C00000"/>
                </a:solidFill>
              </a:rPr>
              <a:t>هَـذِهِ نَاقَةُ</a:t>
            </a:r>
            <a:r>
              <a:rPr lang="ar-EG" altLang="ar-EG" b="1" smtClean="0"/>
              <a:t> اللّهِ لَكُمْ آيَةً فَذَرُوهَا تَأْكُلْ فِي أَرْضِ اللّهِ وَلاَ تَمَسُّوهَا بِسُوَءٍ فَيَأْخُذَكُمْ عَذَابٌ أَلِيمٌ }الأعراف73</a:t>
            </a:r>
            <a:endParaRPr lang="en-US" altLang="ar-EG" smtClean="0"/>
          </a:p>
          <a:p>
            <a:pPr algn="just" rtl="1"/>
            <a:r>
              <a:rPr lang="ar-EG" altLang="ar-EG" b="1" smtClean="0"/>
              <a:t>{وَإِلَى ثَمُودَ أَخَاهُمْ صَالِحاً قَالَ يَا قَوْمِ اعْبُدُواْ اللّهَ مَا لَكُم مِّنْ إِلَـهٍ غَيْرُهُ </a:t>
            </a:r>
            <a:r>
              <a:rPr lang="ar-EG" altLang="ar-EG" b="1" smtClean="0">
                <a:solidFill>
                  <a:srgbClr val="C00000"/>
                </a:solidFill>
              </a:rPr>
              <a:t>هُوَ أَنشَأَكُم مِّنَ الأَرْضِ وَاسْتَعْمَرَكُمْ فِيهَا </a:t>
            </a:r>
            <a:r>
              <a:rPr lang="ar-EG" altLang="ar-EG" b="1" smtClean="0"/>
              <a:t>فَاسْتَغْفِرُوهُ ثُمَّ تُوبُواْ إِلَيْهِ إِنَّ رَبِّي قَرِيبٌ مُّجِيبٌ }هود61</a:t>
            </a:r>
            <a:endParaRPr lang="en-US" altLang="ar-EG" smtClean="0"/>
          </a:p>
          <a:p>
            <a:pPr algn="just" rtl="1"/>
            <a:r>
              <a:rPr lang="ar-EG" altLang="ar-EG" b="1" smtClean="0"/>
              <a:t>{إِذْ قَالَ لَهُمْ أَخُوهُمْ صَالِحٌ </a:t>
            </a:r>
            <a:r>
              <a:rPr lang="ar-EG" altLang="ar-EG" b="1" smtClean="0">
                <a:solidFill>
                  <a:srgbClr val="C00000"/>
                </a:solidFill>
              </a:rPr>
              <a:t>أَلَا تَتَّقُونَ </a:t>
            </a:r>
            <a:r>
              <a:rPr lang="ar-EG" altLang="ar-EG" b="1" smtClean="0"/>
              <a:t>}الشعراء142</a:t>
            </a:r>
            <a:endParaRPr lang="en-US" altLang="ar-EG" smtClean="0"/>
          </a:p>
          <a:p>
            <a:pPr algn="just" rtl="1"/>
            <a:r>
              <a:rPr lang="ar-EG" altLang="ar-EG" b="1" smtClean="0"/>
              <a:t>{وَإِلَى مَدْيَنَ أَخَاهُمْ شُعَيْباً فَقَالَ يَا قَوْمِ </a:t>
            </a:r>
            <a:r>
              <a:rPr lang="ar-EG" altLang="ar-EG" b="1" smtClean="0">
                <a:solidFill>
                  <a:srgbClr val="C00000"/>
                </a:solidFill>
              </a:rPr>
              <a:t>اعْبُدُوا اللَّهَ </a:t>
            </a:r>
            <a:r>
              <a:rPr lang="ar-EG" altLang="ar-EG" b="1" smtClean="0"/>
              <a:t>وَارْجُوا الْيَوْمَ الْآخِرَ </a:t>
            </a:r>
            <a:r>
              <a:rPr lang="ar-EG" altLang="ar-EG" b="1" smtClean="0">
                <a:solidFill>
                  <a:srgbClr val="C00000"/>
                </a:solidFill>
              </a:rPr>
              <a:t>وَلَا تَعْثَوْا </a:t>
            </a:r>
            <a:r>
              <a:rPr lang="ar-EG" altLang="ar-EG" b="1" smtClean="0"/>
              <a:t>فِي الْأَرْضِ مُفْسِدِينَ }العنكبوت36</a:t>
            </a:r>
            <a:endParaRPr lang="en-US"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24600"/>
            <a:ext cx="819705" cy="622963"/>
          </a:xfrm>
          <a:prstGeom prst="rect">
            <a:avLst/>
          </a:prstGeom>
        </p:spPr>
      </p:pic>
    </p:spTree>
  </p:cSld>
  <p:clrMapOvr>
    <a:masterClrMapping/>
  </p:clrMapOvr>
  <p:transition>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جزاء المسضعفين</a:t>
            </a:r>
            <a:endParaRPr lang="ar-EG" sz="6000" b="1" dirty="0">
              <a:solidFill>
                <a:schemeClr val="accent6"/>
              </a:solidFill>
            </a:endParaRPr>
          </a:p>
        </p:txBody>
      </p:sp>
      <p:sp>
        <p:nvSpPr>
          <p:cNvPr id="5123" name="Content Placeholder 2"/>
          <p:cNvSpPr>
            <a:spLocks noGrp="1"/>
          </p:cNvSpPr>
          <p:nvPr>
            <p:ph idx="1"/>
          </p:nvPr>
        </p:nvSpPr>
        <p:spPr/>
        <p:txBody>
          <a:bodyPr/>
          <a:lstStyle/>
          <a:p>
            <a:pPr algn="just" rtl="1">
              <a:buFontTx/>
              <a:buNone/>
            </a:pPr>
            <a:r>
              <a:rPr lang="ar-EG" altLang="ar-EG" sz="5400" b="1" smtClean="0"/>
              <a:t> </a:t>
            </a:r>
          </a:p>
          <a:p>
            <a:pPr algn="just" rtl="1">
              <a:buFontTx/>
              <a:buNone/>
            </a:pPr>
            <a:r>
              <a:rPr lang="ar-EG" altLang="ar-EG" sz="5400" b="1" smtClean="0"/>
              <a:t>{وَنُرِيدُ أَن نَّمُنَّ عَلَى الَّذِينَ </a:t>
            </a:r>
            <a:r>
              <a:rPr lang="ar-EG" altLang="ar-EG" sz="5400" b="1" smtClean="0">
                <a:solidFill>
                  <a:srgbClr val="FF0000"/>
                </a:solidFill>
              </a:rPr>
              <a:t>اسْتُضْعِفُوا</a:t>
            </a:r>
            <a:r>
              <a:rPr lang="ar-EG" altLang="ar-EG" sz="5400" b="1" smtClean="0"/>
              <a:t> فِي الْأَرْضِ وَنَجْعَلَهُمْ </a:t>
            </a:r>
            <a:r>
              <a:rPr lang="ar-EG" altLang="ar-EG" sz="5400" b="1" smtClean="0">
                <a:solidFill>
                  <a:srgbClr val="FF0000"/>
                </a:solidFill>
              </a:rPr>
              <a:t>أَئِمَّةً</a:t>
            </a:r>
            <a:r>
              <a:rPr lang="ar-EG" altLang="ar-EG" sz="5400" b="1" smtClean="0"/>
              <a:t> وَنَجْعَلَهُمُ </a:t>
            </a:r>
            <a:r>
              <a:rPr lang="ar-EG" altLang="ar-EG" sz="5400" b="1" smtClean="0">
                <a:solidFill>
                  <a:srgbClr val="FF0000"/>
                </a:solidFill>
              </a:rPr>
              <a:t>الْوَارِثِينَ</a:t>
            </a:r>
            <a:r>
              <a:rPr lang="ar-EG" altLang="ar-EG" sz="5400" b="1" smtClean="0"/>
              <a:t> }</a:t>
            </a:r>
            <a:r>
              <a:rPr lang="ar-EG" altLang="ar-EG" sz="4400" b="1" smtClean="0"/>
              <a:t>القصص5</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b="1" dirty="0" smtClean="0">
                <a:solidFill>
                  <a:schemeClr val="accent6"/>
                </a:solidFill>
              </a:rPr>
              <a:t>هلاك قوم ثمود</a:t>
            </a:r>
            <a:r>
              <a:rPr lang="ar-EG" b="1" dirty="0" smtClean="0"/>
              <a:t>: </a:t>
            </a:r>
            <a:r>
              <a:rPr lang="ar-EG" b="1" dirty="0" smtClean="0">
                <a:solidFill>
                  <a:srgbClr val="C00000"/>
                </a:solidFill>
              </a:rPr>
              <a:t>تحذير</a:t>
            </a:r>
            <a:endParaRPr lang="ar-EG" b="1" dirty="0">
              <a:solidFill>
                <a:srgbClr val="C00000"/>
              </a:solidFill>
            </a:endParaRPr>
          </a:p>
        </p:txBody>
      </p:sp>
      <p:sp>
        <p:nvSpPr>
          <p:cNvPr id="35843" name="Content Placeholder 2"/>
          <p:cNvSpPr>
            <a:spLocks noGrp="1"/>
          </p:cNvSpPr>
          <p:nvPr>
            <p:ph idx="1"/>
          </p:nvPr>
        </p:nvSpPr>
        <p:spPr>
          <a:xfrm>
            <a:off x="228600" y="1981200"/>
            <a:ext cx="8686800" cy="4876800"/>
          </a:xfrm>
        </p:spPr>
        <p:txBody>
          <a:bodyPr/>
          <a:lstStyle/>
          <a:p>
            <a:pPr algn="just" rtl="1"/>
            <a:r>
              <a:rPr lang="ar-EG" altLang="ar-EG" sz="3600" b="1" smtClean="0"/>
              <a:t>{وَفِي ثَمُودَ إِذْ قِيلَ لَهُمْ تَمَتَّعُوا حَتَّى حِينٍ }الذاريات43</a:t>
            </a:r>
            <a:endParaRPr lang="en-US" altLang="ar-EG" sz="3600" smtClean="0"/>
          </a:p>
          <a:p>
            <a:pPr algn="just" rtl="1"/>
            <a:endParaRPr lang="ar-EG" altLang="ar-EG" sz="3600" b="1" smtClean="0"/>
          </a:p>
          <a:p>
            <a:pPr algn="just" rtl="1"/>
            <a:r>
              <a:rPr lang="ar-EG" altLang="ar-EG" sz="3600" b="1" smtClean="0"/>
              <a:t>{وَيَا قَوْمِ هَـذِهِ نَاقَةُ اللّهِ لَكُمْ آيَةً فَذَرُوهَا تَأْكُلْ فِي أَرْضِ اللّهِ وَلاَ تَمَسُّوهَا بِسُوءٍ فَيَأْخُذَكُمْ عَذَابٌ قَرِيبٌ }هود64</a:t>
            </a:r>
            <a:endParaRPr lang="en-US" altLang="ar-EG" sz="3600" smtClean="0"/>
          </a:p>
          <a:p>
            <a:pPr algn="just" rtl="1"/>
            <a:endParaRPr lang="ar-EG" altLang="ar-EG" sz="3600" b="1" smtClean="0"/>
          </a:p>
          <a:p>
            <a:pPr algn="just" rtl="1"/>
            <a:r>
              <a:rPr lang="ar-EG" altLang="ar-EG" sz="3600" b="1" smtClean="0"/>
              <a:t>{فَقَالَ لَهُمْ رَسُولُ اللَّهِ نَاقَةَ اللَّهِ وَسُقْيَاهَا }الشمس13</a:t>
            </a:r>
            <a:endParaRPr lang="en-US" altLang="ar-EG" sz="36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b="1" dirty="0" smtClean="0">
                <a:solidFill>
                  <a:schemeClr val="accent6"/>
                </a:solidFill>
              </a:rPr>
              <a:t>هلاك قوم ثمود: </a:t>
            </a:r>
            <a:r>
              <a:rPr lang="ar-EG" b="1" dirty="0" smtClean="0">
                <a:solidFill>
                  <a:srgbClr val="C00000"/>
                </a:solidFill>
              </a:rPr>
              <a:t>عناد وتكذيب </a:t>
            </a:r>
            <a:endParaRPr lang="ar-EG" dirty="0">
              <a:solidFill>
                <a:srgbClr val="C00000"/>
              </a:solidFill>
            </a:endParaRPr>
          </a:p>
        </p:txBody>
      </p:sp>
      <p:sp>
        <p:nvSpPr>
          <p:cNvPr id="36867" name="Content Placeholder 2"/>
          <p:cNvSpPr>
            <a:spLocks noGrp="1"/>
          </p:cNvSpPr>
          <p:nvPr>
            <p:ph idx="1"/>
          </p:nvPr>
        </p:nvSpPr>
        <p:spPr>
          <a:xfrm>
            <a:off x="685800" y="1981200"/>
            <a:ext cx="7772400" cy="4876800"/>
          </a:xfrm>
        </p:spPr>
        <p:txBody>
          <a:bodyPr/>
          <a:lstStyle/>
          <a:p>
            <a:pPr algn="just" rtl="1"/>
            <a:r>
              <a:rPr lang="ar-EG" altLang="ar-EG" sz="2000" b="1" smtClean="0"/>
              <a:t>{كَأَن لَّمْ يَغْنَوْاْ فِيهَا أَلاَ إِنَّ ثَمُودَ كَفرُواْ رَبَّهُمْ أَلاَ بُعْداً لِّثَمُودَ }هود68</a:t>
            </a:r>
            <a:endParaRPr lang="en-US" altLang="ar-EG" sz="2000" smtClean="0"/>
          </a:p>
          <a:p>
            <a:pPr algn="just" rtl="1"/>
            <a:r>
              <a:rPr lang="ar-EG" altLang="ar-EG" sz="2000" b="1" smtClean="0"/>
              <a:t>{وَمَا مَنَعَنَا أَن نُّرْسِلَ بِالآيَاتِ إِلاَّ أَن كَذَّبَ بِهَا الأَوَّلُونَ وَآتَيْنَا ثَمُودَ النَّاقَةَ مُبْصِرَةً فَظَلَمُواْ بِهَا وَمَا نُرْسِلُ بِالآيَاتِ إِلاَّ تَخْوِيفاً }الإسراء59</a:t>
            </a:r>
            <a:endParaRPr lang="en-US" altLang="ar-EG" sz="2000" smtClean="0"/>
          </a:p>
          <a:p>
            <a:pPr algn="just" rtl="1"/>
            <a:r>
              <a:rPr lang="ar-EG" altLang="ar-EG" sz="2000" b="1" smtClean="0"/>
              <a:t>{كَذَّبَتْ ثَمُودُ الْمُرْسَلِينَ }الشعراء141</a:t>
            </a:r>
            <a:endParaRPr lang="en-US" altLang="ar-EG" sz="2000" smtClean="0"/>
          </a:p>
          <a:p>
            <a:pPr algn="just" rtl="1"/>
            <a:r>
              <a:rPr lang="ar-EG" altLang="ar-EG" sz="2000" b="1" smtClean="0"/>
              <a:t>{وَلَقَدْ أَرْسَلْنَا إِلَى ثَمُودَ أَخَاهُمْ صَالِحاً أَنِ اعْبُدُوا اللَّهَ فَإِذَا هُمْ فَرِيقَانِ يَخْتَصِمُونَ }النمل45</a:t>
            </a:r>
            <a:endParaRPr lang="en-US" altLang="ar-EG" sz="2000" smtClean="0"/>
          </a:p>
          <a:p>
            <a:pPr algn="just" rtl="1"/>
            <a:r>
              <a:rPr lang="ar-EG" altLang="ar-EG" sz="2000" b="1" smtClean="0"/>
              <a:t>{كَذَّبَتْ ثَمُودُ بِالنُّذُرِ }القمر23</a:t>
            </a:r>
            <a:endParaRPr lang="en-US" altLang="ar-EG" sz="2000" smtClean="0"/>
          </a:p>
          <a:p>
            <a:pPr algn="just" rtl="1"/>
            <a:r>
              <a:rPr lang="ar-EG" altLang="ar-EG" sz="2000" b="1" smtClean="0"/>
              <a:t>{كَذَّبَتْ ثَمُودُ بِطَغْوَاهَا }الشمس11</a:t>
            </a:r>
            <a:endParaRPr lang="en-US" altLang="ar-EG" sz="2000" smtClean="0"/>
          </a:p>
          <a:p>
            <a:pPr algn="just" rtl="1"/>
            <a:r>
              <a:rPr lang="ar-EG" altLang="ar-EG" sz="2000" b="1" smtClean="0"/>
              <a:t>{فَعَقَرُواْ النَّاقَةَ وَعَتَوْاْ عَنْ أَمْرِ رَبِّهِمْ وَقَالُواْ يَا صَالِحُ ائْتِنَا بِمَا تَعِدُنَا إِن كُنتَ مِنَ الْمُرْسَلِينَ }الأعراف77</a:t>
            </a:r>
            <a:endParaRPr lang="en-US" altLang="ar-EG" sz="2000" smtClean="0"/>
          </a:p>
          <a:p>
            <a:pPr algn="just" rtl="1"/>
            <a:r>
              <a:rPr lang="ar-EG" altLang="ar-EG" sz="2000" b="1" smtClean="0"/>
              <a:t>{وَمَا مَنَعَنَا أَن نُّرْسِلَ بِالآيَاتِ إِلاَّ أَن كَذَّبَ بِهَا الأَوَّلُونَ وَآتَيْنَا ثَمُودَ النَّاقَةَ مُبْصِرَةً فَظَلَمُواْ بِهَا وَمَا نُرْسِلُ بِالآيَاتِ إِلاَّ تَخْوِيفاً }الإسراء59</a:t>
            </a:r>
            <a:endParaRPr lang="en-US" altLang="ar-EG" sz="2000" smtClean="0"/>
          </a:p>
          <a:p>
            <a:pPr algn="just" rtl="1"/>
            <a:r>
              <a:rPr lang="ar-EG" altLang="ar-EG" sz="2000" b="1" smtClean="0"/>
              <a:t>{فَعَقَرُوهَا فَأَصْبَحُوا نَادِمِينَ }الشعراء157</a:t>
            </a:r>
            <a:endParaRPr lang="en-US" altLang="ar-EG" sz="2000" smtClean="0"/>
          </a:p>
          <a:p>
            <a:pPr algn="r"/>
            <a:r>
              <a:rPr lang="ar-EG" altLang="ar-EG" sz="2000" b="1" smtClean="0"/>
              <a:t>    {فَنَادَوْا صَاحِبَهُمْ فَتَعَاطَى فَعَقَرَ }القمر</a:t>
            </a:r>
            <a:endParaRPr lang="ar-EG" altLang="ar-EG" sz="20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22703" y="5943600"/>
            <a:ext cx="819705" cy="622963"/>
          </a:xfrm>
          <a:prstGeom prst="rect">
            <a:avLst/>
          </a:prstGeom>
        </p:spPr>
      </p:pic>
    </p:spTree>
  </p:cSld>
  <p:clrMapOvr>
    <a:masterClrMapping/>
  </p:clrMapOvr>
  <p:transition>
    <p:split orient="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295400"/>
          </a:xfrm>
        </p:spPr>
        <p:txBody>
          <a:bodyPr/>
          <a:lstStyle/>
          <a:p>
            <a:pPr>
              <a:defRPr/>
            </a:pPr>
            <a:r>
              <a:rPr lang="ar-EG" b="1" dirty="0" smtClean="0">
                <a:solidFill>
                  <a:schemeClr val="accent6"/>
                </a:solidFill>
              </a:rPr>
              <a:t/>
            </a:r>
            <a:br>
              <a:rPr lang="ar-EG" b="1" dirty="0" smtClean="0">
                <a:solidFill>
                  <a:schemeClr val="accent6"/>
                </a:solidFill>
              </a:rPr>
            </a:br>
            <a:r>
              <a:rPr lang="ar-EG" b="1" dirty="0" smtClean="0">
                <a:solidFill>
                  <a:schemeClr val="accent6"/>
                </a:solidFill>
              </a:rPr>
              <a:t/>
            </a:r>
            <a:br>
              <a:rPr lang="ar-EG" b="1" dirty="0" smtClean="0">
                <a:solidFill>
                  <a:schemeClr val="accent6"/>
                </a:solidFill>
              </a:rPr>
            </a:br>
            <a:r>
              <a:rPr lang="ar-EG" b="1" dirty="0" smtClean="0">
                <a:solidFill>
                  <a:schemeClr val="accent6"/>
                </a:solidFill>
              </a:rPr>
              <a:t>هلاك قوم ثمود:</a:t>
            </a:r>
            <a:r>
              <a:rPr lang="ar-EG" b="1" dirty="0" smtClean="0">
                <a:solidFill>
                  <a:srgbClr val="C00000"/>
                </a:solidFill>
              </a:rPr>
              <a:t>علم الرسول بحتمية الهلاك </a:t>
            </a:r>
            <a:r>
              <a:rPr lang="en-US" dirty="0" smtClean="0"/>
              <a:t/>
            </a:r>
            <a:br>
              <a:rPr lang="en-US" dirty="0" smtClean="0"/>
            </a:br>
            <a:endParaRPr lang="ar-EG" dirty="0"/>
          </a:p>
        </p:txBody>
      </p:sp>
      <p:sp>
        <p:nvSpPr>
          <p:cNvPr id="37891" name="Content Placeholder 2"/>
          <p:cNvSpPr>
            <a:spLocks noGrp="1"/>
          </p:cNvSpPr>
          <p:nvPr>
            <p:ph idx="1"/>
          </p:nvPr>
        </p:nvSpPr>
        <p:spPr/>
        <p:txBody>
          <a:bodyPr/>
          <a:lstStyle/>
          <a:p>
            <a:pPr algn="r" rtl="1"/>
            <a:r>
              <a:rPr lang="ar-EG" altLang="ar-EG" sz="4000" b="1" smtClean="0"/>
              <a:t>{إِنَّا مُرْسِلُو النَّاقَةِ فِتْنَةً لَّهُمْ فَارْتَقِبْهُمْ وَاصْطَبِرْ }القمر27</a:t>
            </a:r>
            <a:endParaRPr lang="en-US" altLang="ar-EG" sz="4000" smtClean="0"/>
          </a:p>
          <a:p>
            <a:pPr algn="just" rtl="1"/>
            <a:endParaRPr lang="ar-EG" altLang="ar-EG" sz="4000" b="1" smtClean="0"/>
          </a:p>
          <a:p>
            <a:pPr algn="just" rtl="1"/>
            <a:r>
              <a:rPr lang="ar-EG" altLang="ar-EG" sz="4000" b="1" smtClean="0"/>
              <a:t>{فَعَقَرُوهَا فَقَالَ تَمَتَّعُواْ فِي دَارِكُمْ ثَلاَثَةَ أَيَّامٍ ذَلِكَ وَعْدٌ غَيْرُ مَكْذُوبٍ }هود65</a:t>
            </a:r>
            <a:endParaRPr lang="ar-EG" altLang="ar-EG" sz="40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pPr>
              <a:defRPr/>
            </a:pPr>
            <a:r>
              <a:rPr lang="ar-EG" sz="6000" b="1" dirty="0" smtClean="0">
                <a:solidFill>
                  <a:schemeClr val="tx1"/>
                </a:solidFill>
              </a:rPr>
              <a:t/>
            </a:r>
            <a:br>
              <a:rPr lang="ar-EG" sz="6000" b="1" dirty="0" smtClean="0">
                <a:solidFill>
                  <a:schemeClr val="tx1"/>
                </a:solidFill>
              </a:rPr>
            </a:br>
            <a:r>
              <a:rPr lang="ar-EG" sz="6000" b="1" dirty="0" smtClean="0">
                <a:solidFill>
                  <a:schemeClr val="accent6"/>
                </a:solidFill>
              </a:rPr>
              <a:t>هلاك قوم ثمود</a:t>
            </a:r>
            <a:r>
              <a:rPr lang="ar-EG" sz="6000" b="1" dirty="0" smtClean="0">
                <a:solidFill>
                  <a:schemeClr val="tx1"/>
                </a:solidFill>
              </a:rPr>
              <a:t>: </a:t>
            </a:r>
            <a:r>
              <a:rPr lang="ar-EG" sz="6000" b="1" dirty="0" smtClean="0">
                <a:solidFill>
                  <a:srgbClr val="C00000"/>
                </a:solidFill>
              </a:rPr>
              <a:t>وسيلة الهلاك:</a:t>
            </a:r>
            <a:r>
              <a:rPr lang="en-US" sz="6000" dirty="0" smtClean="0">
                <a:solidFill>
                  <a:srgbClr val="C00000"/>
                </a:solidFill>
              </a:rPr>
              <a:t/>
            </a:r>
            <a:br>
              <a:rPr lang="en-US" sz="6000" dirty="0" smtClean="0">
                <a:solidFill>
                  <a:srgbClr val="C00000"/>
                </a:solidFill>
              </a:rPr>
            </a:br>
            <a:endParaRPr lang="ar-EG" dirty="0">
              <a:solidFill>
                <a:srgbClr val="C00000"/>
              </a:solidFill>
            </a:endParaRPr>
          </a:p>
        </p:txBody>
      </p:sp>
      <p:sp>
        <p:nvSpPr>
          <p:cNvPr id="38915" name="Content Placeholder 2"/>
          <p:cNvSpPr>
            <a:spLocks noGrp="1"/>
          </p:cNvSpPr>
          <p:nvPr>
            <p:ph idx="1"/>
          </p:nvPr>
        </p:nvSpPr>
        <p:spPr>
          <a:xfrm>
            <a:off x="304800" y="1981200"/>
            <a:ext cx="8458200" cy="4114800"/>
          </a:xfrm>
        </p:spPr>
        <p:txBody>
          <a:bodyPr/>
          <a:lstStyle/>
          <a:p>
            <a:pPr algn="just" rtl="1"/>
            <a:r>
              <a:rPr lang="ar-EG" altLang="ar-EG" sz="2800" b="1" smtClean="0"/>
              <a:t>{فَإِنْ أَعْرَضُوا فَقُلْ أَنذَرْتُكُمْ </a:t>
            </a:r>
            <a:r>
              <a:rPr lang="ar-EG" altLang="ar-EG" sz="2800" b="1" smtClean="0">
                <a:solidFill>
                  <a:srgbClr val="C00000"/>
                </a:solidFill>
              </a:rPr>
              <a:t>صَاعِقَةً</a:t>
            </a:r>
            <a:r>
              <a:rPr lang="ar-EG" altLang="ar-EG" sz="2800" b="1" smtClean="0"/>
              <a:t> مِّثْلَ صَاعِقَةِ عَادٍ وَثَمُودَ }فصلت13</a:t>
            </a:r>
            <a:endParaRPr lang="en-US" altLang="ar-EG" sz="2800" smtClean="0"/>
          </a:p>
          <a:p>
            <a:pPr algn="just" rtl="1"/>
            <a:r>
              <a:rPr lang="ar-EG" altLang="ar-EG" sz="2800" b="1" smtClean="0"/>
              <a:t>{وَأَمَّا ثَمُودُ فَهَدَيْنَاهُمْ فَاسْتَحَبُّوا الْعَمَى عَلَى الْهُدَى فَأَخَذَتْهُمْ </a:t>
            </a:r>
            <a:r>
              <a:rPr lang="ar-EG" altLang="ar-EG" sz="2800" b="1" smtClean="0">
                <a:solidFill>
                  <a:srgbClr val="C00000"/>
                </a:solidFill>
              </a:rPr>
              <a:t>صَاعِقَةُ</a:t>
            </a:r>
            <a:r>
              <a:rPr lang="ar-EG" altLang="ar-EG" sz="2800" b="1" smtClean="0"/>
              <a:t> الْعَذَابِ الْهُونِ بِمَا كَانُوا يَكْسِبُونَ }فصلت17</a:t>
            </a:r>
            <a:endParaRPr lang="en-US" altLang="ar-EG" sz="2800" smtClean="0"/>
          </a:p>
          <a:p>
            <a:pPr algn="just" rtl="1"/>
            <a:r>
              <a:rPr lang="ar-EG" altLang="ar-EG" sz="2800" b="1" smtClean="0"/>
              <a:t>{كَذَّبَتْ ثَمُودُ وَعَادٌ </a:t>
            </a:r>
            <a:r>
              <a:rPr lang="ar-EG" altLang="ar-EG" sz="2800" b="1" smtClean="0">
                <a:solidFill>
                  <a:srgbClr val="C00000"/>
                </a:solidFill>
              </a:rPr>
              <a:t>بِالْقَارِعَةِ</a:t>
            </a:r>
            <a:r>
              <a:rPr lang="ar-EG" altLang="ar-EG" sz="2800" b="1" smtClean="0"/>
              <a:t> }الحاقة4</a:t>
            </a:r>
            <a:endParaRPr lang="en-US" altLang="ar-EG" sz="2800" smtClean="0"/>
          </a:p>
          <a:p>
            <a:pPr algn="just" rtl="1"/>
            <a:r>
              <a:rPr lang="ar-EG" altLang="ar-EG" sz="2800" b="1" smtClean="0"/>
              <a:t>{فَأَمَّا ثَمُودُ فَأُهْلِكُوا </a:t>
            </a:r>
            <a:r>
              <a:rPr lang="ar-EG" altLang="ar-EG" sz="2800" b="1" smtClean="0">
                <a:solidFill>
                  <a:srgbClr val="C00000"/>
                </a:solidFill>
              </a:rPr>
              <a:t>بِالطَّاغِيَةِ</a:t>
            </a:r>
            <a:r>
              <a:rPr lang="ar-EG" altLang="ar-EG" sz="2800" b="1" smtClean="0"/>
              <a:t> }الحاقة5</a:t>
            </a:r>
            <a:endParaRPr lang="en-US" altLang="ar-EG" sz="2800" smtClean="0"/>
          </a:p>
          <a:p>
            <a:pPr algn="just" rtl="1"/>
            <a:r>
              <a:rPr lang="ar-EG" altLang="ar-EG" sz="2800" b="1" smtClean="0"/>
              <a:t>{فَكَذَّبُوهُ فَعَقَرُوهَا </a:t>
            </a:r>
            <a:r>
              <a:rPr lang="ar-EG" altLang="ar-EG" sz="2800" b="1" smtClean="0">
                <a:solidFill>
                  <a:srgbClr val="C00000"/>
                </a:solidFill>
              </a:rPr>
              <a:t>فَدَمْدَمَ عَلَيْهِمْ رَبُّهُم بِذَنبِهِمْ فَسَوَّاهَا </a:t>
            </a:r>
            <a:r>
              <a:rPr lang="ar-EG" altLang="ar-EG" sz="2800" b="1" smtClean="0"/>
              <a:t>}الشمس14</a:t>
            </a:r>
            <a:endParaRPr lang="en-US" altLang="ar-EG" sz="2800" smtClean="0"/>
          </a:p>
          <a:p>
            <a:pPr algn="just" rtl="1"/>
            <a:r>
              <a:rPr lang="ar-EG" altLang="ar-EG" sz="2800" b="1" smtClean="0"/>
              <a:t>{وَأَخَذَ الَّذِينَ ظَلَمُواْ </a:t>
            </a:r>
            <a:r>
              <a:rPr lang="ar-EG" altLang="ar-EG" sz="2800" b="1" smtClean="0">
                <a:solidFill>
                  <a:srgbClr val="C00000"/>
                </a:solidFill>
              </a:rPr>
              <a:t>الصَّيْحَةُ</a:t>
            </a:r>
            <a:r>
              <a:rPr lang="ar-EG" altLang="ar-EG" sz="2800" b="1" smtClean="0"/>
              <a:t> فَأَصْبَحُواْ فِي دِيَارِهِمْ جَاثِمِينَ }هود67</a:t>
            </a:r>
            <a:endParaRPr lang="en-US" altLang="ar-EG" sz="2800" smtClean="0"/>
          </a:p>
          <a:p>
            <a:pPr algn="just" rtl="1"/>
            <a:r>
              <a:rPr lang="ar-EG" altLang="ar-EG" sz="2800" b="1" smtClean="0"/>
              <a:t>{فَأَخَذَتْهُمُ </a:t>
            </a:r>
            <a:r>
              <a:rPr lang="ar-EG" altLang="ar-EG" sz="2800" b="1" smtClean="0">
                <a:solidFill>
                  <a:srgbClr val="C00000"/>
                </a:solidFill>
              </a:rPr>
              <a:t>الرَّجْفَةُ</a:t>
            </a:r>
            <a:r>
              <a:rPr lang="ar-EG" altLang="ar-EG" sz="2800" b="1" smtClean="0"/>
              <a:t> فَأَصْبَحُواْ فِي دَارِهِمْ جَاثِمِينَ }الأعراف78</a:t>
            </a:r>
            <a:endParaRPr lang="en-US" altLang="ar-EG" sz="2800" smtClean="0"/>
          </a:p>
          <a:p>
            <a:pPr algn="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ar-EG" altLang="ar-EG" sz="6000" b="1" smtClean="0">
                <a:solidFill>
                  <a:schemeClr val="accent2"/>
                </a:solidFill>
              </a:rPr>
              <a:t/>
            </a:r>
            <a:br>
              <a:rPr lang="ar-EG" altLang="ar-EG" sz="6000" b="1" smtClean="0">
                <a:solidFill>
                  <a:schemeClr val="accent2"/>
                </a:solidFill>
              </a:rPr>
            </a:br>
            <a:r>
              <a:rPr lang="ar-EG" altLang="ar-EG" sz="6000" b="1" smtClean="0">
                <a:solidFill>
                  <a:schemeClr val="accent2"/>
                </a:solidFill>
              </a:rPr>
              <a:t>هلاك قوم شعيب</a:t>
            </a:r>
            <a:r>
              <a:rPr lang="en-US" altLang="ar-EG" sz="6000" smtClean="0">
                <a:solidFill>
                  <a:schemeClr val="tx1"/>
                </a:solidFill>
              </a:rPr>
              <a:t/>
            </a:r>
            <a:br>
              <a:rPr lang="en-US" altLang="ar-EG" sz="6000" smtClean="0">
                <a:solidFill>
                  <a:schemeClr val="tx1"/>
                </a:solidFill>
              </a:rPr>
            </a:br>
            <a:endParaRPr lang="ar-EG" altLang="ar-EG" smtClean="0"/>
          </a:p>
        </p:txBody>
      </p:sp>
      <p:sp>
        <p:nvSpPr>
          <p:cNvPr id="39939" name="Content Placeholder 2"/>
          <p:cNvSpPr>
            <a:spLocks noGrp="1"/>
          </p:cNvSpPr>
          <p:nvPr>
            <p:ph idx="1"/>
          </p:nvPr>
        </p:nvSpPr>
        <p:spPr/>
        <p:txBody>
          <a:bodyPr/>
          <a:lstStyle/>
          <a:p>
            <a:pPr algn="just" rtl="1">
              <a:buFontTx/>
              <a:buNone/>
            </a:pPr>
            <a:r>
              <a:rPr lang="ar-EG" altLang="ar-EG" smtClean="0"/>
              <a:t>   </a:t>
            </a:r>
            <a:r>
              <a:rPr lang="ar-EG" altLang="ar-EG" sz="4800" smtClean="0"/>
              <a:t>الرجفة , الجثوم فى الديار , الرجفة والجثوم فى الدار , الصيحة والجثوم فى الديار , يوم الظلة</a:t>
            </a:r>
            <a:endParaRPr lang="en-US" altLang="ar-EG" sz="4800" smtClean="0"/>
          </a:p>
          <a:p>
            <a:pPr algn="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شعيب</a:t>
            </a:r>
            <a:r>
              <a:rPr lang="ar-EG" sz="6000" b="1" dirty="0" smtClean="0"/>
              <a:t>: </a:t>
            </a:r>
            <a:r>
              <a:rPr lang="ar-EG" sz="6000" b="1" dirty="0" smtClean="0">
                <a:solidFill>
                  <a:srgbClr val="C00000"/>
                </a:solidFill>
              </a:rPr>
              <a:t>بلاغ</a:t>
            </a:r>
            <a:endParaRPr lang="ar-EG" sz="6000" b="1" dirty="0">
              <a:solidFill>
                <a:srgbClr val="C00000"/>
              </a:solidFill>
            </a:endParaRPr>
          </a:p>
        </p:txBody>
      </p:sp>
      <p:sp>
        <p:nvSpPr>
          <p:cNvPr id="40963" name="Content Placeholder 2"/>
          <p:cNvSpPr>
            <a:spLocks noGrp="1"/>
          </p:cNvSpPr>
          <p:nvPr>
            <p:ph idx="1"/>
          </p:nvPr>
        </p:nvSpPr>
        <p:spPr>
          <a:xfrm>
            <a:off x="685800" y="1981200"/>
            <a:ext cx="7848600" cy="4724400"/>
          </a:xfrm>
        </p:spPr>
        <p:txBody>
          <a:bodyPr/>
          <a:lstStyle/>
          <a:p>
            <a:pPr algn="just" rtl="1">
              <a:buFontTx/>
              <a:buNone/>
            </a:pPr>
            <a:r>
              <a:rPr lang="ar-EG" altLang="ar-EG" sz="3600" b="1" smtClean="0"/>
              <a:t>  </a:t>
            </a:r>
            <a:r>
              <a:rPr lang="ar-EG" altLang="ar-EG" b="1" smtClean="0"/>
              <a:t>{وَإِلَى مَدْيَنَ أَخَاهُمْ شُعَيْباً قَالَ يَا قَوْمِ اعْبُدُواْ اللّهَ مَا لَكُم مِّنْ إِلَـهٍ غَيْرُهُ قَدْ جَاءتْكُم بَيِّنَةٌ مِّن رَّبِّكُمْ فَأَوْفُواْ الْكَيْلَ وَالْمِيزَانَ وَلاَ تَبْخَسُواْ النَّاسَ أَشْيَاءهُمْ وَلاَ تُفْسِدُواْ فِي الأَرْضِ بَعْدَ إِصْلاَحِهَا ذَلِكُمْ خَيْرٌ لَّكُمْ إِن كُنتُم مُّؤْمِنِينَ }الأعراف85</a:t>
            </a:r>
          </a:p>
          <a:p>
            <a:pPr algn="just" rtl="1">
              <a:buFontTx/>
              <a:buNone/>
            </a:pPr>
            <a:r>
              <a:rPr lang="ar-EG" altLang="ar-EG" b="1" smtClean="0"/>
              <a:t>  {إِذْ قَالَ لَهُمْ شُعَيْبٌ أَلَا تَتَّقُونَ }الشعراء177</a:t>
            </a:r>
          </a:p>
          <a:p>
            <a:pPr algn="just" rtl="1">
              <a:buFontTx/>
              <a:buNone/>
            </a:pPr>
            <a:r>
              <a:rPr lang="ar-EG" altLang="ar-EG" b="1" smtClean="0"/>
              <a:t> {وَإِلَى مَدْيَنَ أَخَاهُمْ شُعَيْباً قَالَ يَا قَوْمِ اعْبُدُواْ اللّهَ مَا لَكُم مِّنْ إِلَـهٍ غَيْرُهُ وَلاَ تَنقُصُواْ الْمِكْيَالَ وَالْمِيزَانَ إِنِّيَ أَرَاكُم بِخَيْرٍ وَإِنِّيَ أَخَافُ عَلَيْكُمْ عَذَابَ يَوْمٍ مُّحِيطٍ }هود84</a:t>
            </a:r>
            <a:endParaRPr lang="en-US" altLang="ar-EG" smtClean="0"/>
          </a:p>
          <a:p>
            <a:pPr algn="just" rtl="1">
              <a:buFontTx/>
              <a:buNone/>
            </a:pPr>
            <a:endParaRPr lang="ar-EG" altLang="ar-EG" sz="3600" b="1" smtClean="0"/>
          </a:p>
          <a:p>
            <a:pPr algn="just" rtl="1"/>
            <a:endParaRPr lang="en-US" altLang="ar-EG" sz="3600" smtClean="0"/>
          </a:p>
          <a:p>
            <a:pPr algn="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9680" y="6102612"/>
            <a:ext cx="819705" cy="622963"/>
          </a:xfrm>
          <a:prstGeom prst="rect">
            <a:avLst/>
          </a:prstGeom>
        </p:spPr>
      </p:pic>
    </p:spTree>
  </p:cSld>
  <p:clrMapOvr>
    <a:masterClrMapping/>
  </p:clrMapOvr>
  <p:transition>
    <p:split orient="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dirty="0" smtClean="0">
                <a:solidFill>
                  <a:schemeClr val="accent6"/>
                </a:solidFill>
              </a:rPr>
              <a:t>هلاك قوم شعيب: </a:t>
            </a:r>
            <a:r>
              <a:rPr lang="ar-EG" sz="6000" dirty="0" smtClean="0">
                <a:solidFill>
                  <a:srgbClr val="C00000"/>
                </a:solidFill>
              </a:rPr>
              <a:t>عناد وتكذيب</a:t>
            </a:r>
            <a:endParaRPr lang="ar-EG" sz="6000" dirty="0">
              <a:solidFill>
                <a:srgbClr val="C00000"/>
              </a:solidFill>
            </a:endParaRPr>
          </a:p>
        </p:txBody>
      </p:sp>
      <p:sp>
        <p:nvSpPr>
          <p:cNvPr id="41987" name="Content Placeholder 2"/>
          <p:cNvSpPr>
            <a:spLocks noGrp="1"/>
          </p:cNvSpPr>
          <p:nvPr>
            <p:ph idx="1"/>
          </p:nvPr>
        </p:nvSpPr>
        <p:spPr>
          <a:xfrm>
            <a:off x="228600" y="1981200"/>
            <a:ext cx="8686800" cy="4876800"/>
          </a:xfrm>
        </p:spPr>
        <p:txBody>
          <a:bodyPr/>
          <a:lstStyle/>
          <a:p>
            <a:pPr algn="just" rtl="1"/>
            <a:r>
              <a:rPr lang="ar-EG" altLang="ar-EG" b="1" smtClean="0"/>
              <a:t>{قَالَ الْمَلأُ الَّذِينَ اسْتَكْبَرُواْ مِن قَوْمِهِ لَنُخْرِجَنَّكَ يَا شُعَيْبُ وَالَّذِينَ آمَنُواْ مَعَكَ مِن قَرْيَتِنَا أَوْ لَتَعُودُنَّ فِي مِلَّتِنَا قَالَ أَوَلَوْ كُنَّا كَارِهِينَ }الأعراف88</a:t>
            </a:r>
            <a:endParaRPr lang="en-US" altLang="ar-EG" smtClean="0"/>
          </a:p>
          <a:p>
            <a:pPr algn="just" rtl="1"/>
            <a:r>
              <a:rPr lang="ar-EG" altLang="ar-EG" b="1" smtClean="0"/>
              <a:t>{وَقَالَ الْمَلأُ الَّذِينَ كَفَرُواْ مِن قَوْمِهِ لَئِنِ اتَّبَعْتُمْ شُعَيْباً إِنَّكُمْ إِذاً لَّخَاسِرُونَ }الأعراف90</a:t>
            </a:r>
            <a:endParaRPr lang="en-US" altLang="ar-EG" smtClean="0"/>
          </a:p>
          <a:p>
            <a:pPr algn="just" rtl="1"/>
            <a:r>
              <a:rPr lang="ar-EG" altLang="ar-EG" b="1" smtClean="0"/>
              <a:t>{قَالُواْ يَا شُعَيْبُ أَصَلاَتُكَ تَأْمُرُكَ أَن نَّتْرُكَ مَا يَعْبُدُ آبَاؤُنَا أَوْ أَن نَّفْعَلَ فِي أَمْوَالِنَا مَا نَشَاء إِنَّكَ لَأَنتَ الْحَلِيمُ الرَّشِيدُ }هود87 </a:t>
            </a:r>
            <a:endParaRPr lang="en-US" altLang="ar-EG" smtClean="0"/>
          </a:p>
          <a:p>
            <a:pPr algn="just" rtl="1"/>
            <a:r>
              <a:rPr lang="ar-EG" altLang="ar-EG" b="1" smtClean="0"/>
              <a:t>{قَالُواْ يَا شُعَيْبُ مَا نَفْقَهُ كَثِيراً مِّمَّا تَقُولُ وَإِنَّا لَنَرَاكَ فِينَا ضَعِيفاً وَلَوْلاَ رَهْطُكَ لَرَجَمْنَاكَ وَمَا أَنتَ عَلَيْنَا بِعَزِيزٍ }هود91</a:t>
            </a: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953" y="6206924"/>
            <a:ext cx="819705" cy="622963"/>
          </a:xfrm>
          <a:prstGeom prst="rect">
            <a:avLst/>
          </a:prstGeom>
        </p:spPr>
      </p:pic>
    </p:spTree>
  </p:cSld>
  <p:clrMapOvr>
    <a:masterClrMapping/>
  </p:clrMapOvr>
  <p:transition>
    <p:split orient="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4800" b="1" dirty="0" smtClean="0">
                <a:solidFill>
                  <a:schemeClr val="accent6"/>
                </a:solidFill>
              </a:rPr>
              <a:t>هلاك قوم شعيب: </a:t>
            </a:r>
            <a:r>
              <a:rPr lang="ar-EG" sz="4800" b="1" dirty="0" smtClean="0">
                <a:solidFill>
                  <a:srgbClr val="C00000"/>
                </a:solidFill>
              </a:rPr>
              <a:t>وسائل الهلاك</a:t>
            </a:r>
            <a:endParaRPr lang="ar-EG" sz="4800" b="1" dirty="0">
              <a:solidFill>
                <a:srgbClr val="C00000"/>
              </a:solidFill>
            </a:endParaRPr>
          </a:p>
        </p:txBody>
      </p:sp>
      <p:sp>
        <p:nvSpPr>
          <p:cNvPr id="43011" name="Content Placeholder 2"/>
          <p:cNvSpPr>
            <a:spLocks noGrp="1"/>
          </p:cNvSpPr>
          <p:nvPr>
            <p:ph idx="1"/>
          </p:nvPr>
        </p:nvSpPr>
        <p:spPr>
          <a:xfrm>
            <a:off x="685800" y="1981200"/>
            <a:ext cx="7848600" cy="4876800"/>
          </a:xfrm>
        </p:spPr>
        <p:txBody>
          <a:bodyPr/>
          <a:lstStyle/>
          <a:p>
            <a:pPr algn="just" rtl="1"/>
            <a:r>
              <a:rPr lang="ar-EG" altLang="ar-EG" b="1" smtClean="0"/>
              <a:t>{فَأَخَذَتْهُمُ </a:t>
            </a:r>
            <a:r>
              <a:rPr lang="ar-EG" altLang="ar-EG" b="1" smtClean="0">
                <a:solidFill>
                  <a:srgbClr val="C00000"/>
                </a:solidFill>
              </a:rPr>
              <a:t>الرَّجْفَةُ</a:t>
            </a:r>
            <a:r>
              <a:rPr lang="ar-EG" altLang="ar-EG" b="1" smtClean="0"/>
              <a:t> فَأَصْبَحُواْ فِي دَارِهِمْ جَاثِمِينَ }الأعراف91</a:t>
            </a:r>
            <a:endParaRPr lang="en-US" altLang="ar-EG" smtClean="0"/>
          </a:p>
          <a:p>
            <a:pPr algn="just" rtl="1"/>
            <a:r>
              <a:rPr lang="ar-EG" altLang="ar-EG" b="1" smtClean="0"/>
              <a:t>{فَكَذَّبُوهُ فَأَخَذَتْهُمُ </a:t>
            </a:r>
            <a:r>
              <a:rPr lang="ar-EG" altLang="ar-EG" b="1" smtClean="0">
                <a:solidFill>
                  <a:srgbClr val="C00000"/>
                </a:solidFill>
              </a:rPr>
              <a:t>الرَّجْفَةُ </a:t>
            </a:r>
            <a:r>
              <a:rPr lang="ar-EG" altLang="ar-EG" b="1" smtClean="0"/>
              <a:t>فَأَصْبَحُوا فِي دَارِهِمْ جَاثِمِينَ }العنكبوت37</a:t>
            </a:r>
            <a:endParaRPr lang="en-US" altLang="ar-EG" smtClean="0"/>
          </a:p>
          <a:p>
            <a:pPr algn="just" rtl="1"/>
            <a:r>
              <a:rPr lang="ar-EG" altLang="ar-EG" b="1" smtClean="0"/>
              <a:t>{وَلَمَّا جَاء أَمْرُنَا نَجَّيْنَا شُعَيْباً وَالَّذِينَ آمَنُواْ مَعَهُ بِرَحْمَةٍ مَّنَّا وَأَخَذَتِ الَّذِينَ ظَلَمُواْ </a:t>
            </a:r>
            <a:r>
              <a:rPr lang="ar-EG" altLang="ar-EG" b="1" smtClean="0">
                <a:solidFill>
                  <a:srgbClr val="C00000"/>
                </a:solidFill>
              </a:rPr>
              <a:t>الصَّيْحَةُ</a:t>
            </a:r>
            <a:r>
              <a:rPr lang="ar-EG" altLang="ar-EG" b="1" smtClean="0"/>
              <a:t> فَأَصْبَحُواْ فِي دِيَارِهِمْ جَاثِمِينَ }هود94</a:t>
            </a:r>
            <a:endParaRPr lang="en-US" altLang="ar-EG" smtClean="0"/>
          </a:p>
          <a:p>
            <a:pPr algn="just" rtl="1"/>
            <a:r>
              <a:rPr lang="ar-EG" altLang="ar-EG" b="1" smtClean="0"/>
              <a:t>{فَكَذَّبُوهُ فَأَخَذَهُمْ عَذَابُ يَوْمِ الظُّلَّةِ إِنَّهُ كَانَ عَذَابَ يَوْمٍ عَظِيمٍ }الشعراء189</a:t>
            </a: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2295" y="6219501"/>
            <a:ext cx="819705" cy="622963"/>
          </a:xfrm>
          <a:prstGeom prst="rect">
            <a:avLst/>
          </a:prstGeom>
        </p:spPr>
      </p:pic>
    </p:spTree>
  </p:cSld>
  <p:clrMapOvr>
    <a:masterClrMapping/>
  </p:clrMapOvr>
  <p:transition>
    <p:split orient="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ar-EG" dirty="0" smtClean="0"/>
              <a:t>ا</a:t>
            </a:r>
            <a:r>
              <a:rPr lang="ar-EG" b="1" dirty="0" smtClean="0"/>
              <a:t>لعلاقة بين </a:t>
            </a:r>
            <a:r>
              <a:rPr lang="ar-EG" b="1" dirty="0" smtClean="0">
                <a:solidFill>
                  <a:srgbClr val="C00000"/>
                </a:solidFill>
              </a:rPr>
              <a:t>الرجفة</a:t>
            </a:r>
            <a:r>
              <a:rPr lang="ar-EG" b="1" dirty="0" smtClean="0"/>
              <a:t> و</a:t>
            </a:r>
            <a:r>
              <a:rPr lang="ar-EG" b="1" dirty="0" smtClean="0">
                <a:solidFill>
                  <a:schemeClr val="accent6"/>
                </a:solidFill>
              </a:rPr>
              <a:t>الصيحة</a:t>
            </a:r>
            <a:endParaRPr lang="ar-EG" b="1" dirty="0">
              <a:solidFill>
                <a:schemeClr val="accent6"/>
              </a:solidFill>
            </a:endParaRPr>
          </a:p>
        </p:txBody>
      </p:sp>
      <p:sp>
        <p:nvSpPr>
          <p:cNvPr id="44035" name="Subtitle 2"/>
          <p:cNvSpPr>
            <a:spLocks noGrp="1"/>
          </p:cNvSpPr>
          <p:nvPr>
            <p:ph type="subTitle" idx="1"/>
          </p:nvPr>
        </p:nvSpPr>
        <p:spPr/>
        <p:txBody>
          <a:bodyPr/>
          <a:lstStyle/>
          <a:p>
            <a:endParaRPr lang="en-US" altLang="ar-EG" smtClean="0"/>
          </a:p>
          <a:p>
            <a:r>
              <a:rPr lang="ar-EG" altLang="ar-EG" smtClean="0"/>
              <a:t>فيديو </a:t>
            </a:r>
          </a:p>
          <a:p>
            <a:endParaRPr lang="ar-EG" altLang="ar-EG" smtClean="0"/>
          </a:p>
          <a:p>
            <a:endParaRPr lang="ar-EG" altLang="ar-EG" smtClean="0"/>
          </a:p>
        </p:txBody>
      </p:sp>
      <p:graphicFrame>
        <p:nvGraphicFramePr>
          <p:cNvPr id="44036" name="Object 2"/>
          <p:cNvGraphicFramePr>
            <a:graphicFrameLocks noChangeAspect="1"/>
          </p:cNvGraphicFramePr>
          <p:nvPr>
            <p:extLst>
              <p:ext uri="{D42A27DB-BD31-4B8C-83A1-F6EECF244321}">
                <p14:modId xmlns:p14="http://schemas.microsoft.com/office/powerpoint/2010/main" val="1966677685"/>
              </p:ext>
            </p:extLst>
          </p:nvPr>
        </p:nvGraphicFramePr>
        <p:xfrm>
          <a:off x="2667000" y="4876800"/>
          <a:ext cx="3914775" cy="485775"/>
        </p:xfrm>
        <a:graphic>
          <a:graphicData uri="http://schemas.openxmlformats.org/presentationml/2006/ole">
            <mc:AlternateContent xmlns:mc="http://schemas.openxmlformats.org/markup-compatibility/2006">
              <mc:Choice xmlns:v="urn:schemas-microsoft-com:vml" Requires="v">
                <p:oleObj spid="_x0000_s44040" name="Packager Shell Object" showAsIcon="1" r:id="rId3" imgW="3905250" imgH="476250" progId="Package">
                  <p:embed/>
                </p:oleObj>
              </mc:Choice>
              <mc:Fallback>
                <p:oleObj name="Packager Shell Object" showAsIcon="1" r:id="rId3" imgW="3905250" imgH="476250" progId="Packag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4876800"/>
                        <a:ext cx="39147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endParaRPr lang="ar-EG" altLang="ar-EG" smtClean="0"/>
          </a:p>
        </p:txBody>
      </p:sp>
      <p:sp>
        <p:nvSpPr>
          <p:cNvPr id="45059" name="Content Placeholder 2"/>
          <p:cNvSpPr>
            <a:spLocks noGrp="1"/>
          </p:cNvSpPr>
          <p:nvPr>
            <p:ph idx="1"/>
          </p:nvPr>
        </p:nvSpPr>
        <p:spPr/>
        <p:txBody>
          <a:bodyPr/>
          <a:lstStyle/>
          <a:p>
            <a:r>
              <a:rPr lang="en-US" altLang="ar-EG" sz="2800" b="1" dirty="0" smtClean="0">
                <a:hlinkClick r:id="rId2"/>
              </a:rPr>
              <a:t>Strange </a:t>
            </a:r>
            <a:r>
              <a:rPr lang="en-US" altLang="ar-EG" sz="2800" b="1" i="1" dirty="0" smtClean="0">
                <a:hlinkClick r:id="rId2"/>
              </a:rPr>
              <a:t>Sounds</a:t>
            </a:r>
            <a:r>
              <a:rPr lang="en-US" altLang="ar-EG" sz="2800" b="1" dirty="0" smtClean="0">
                <a:hlinkClick r:id="rId2"/>
              </a:rPr>
              <a:t> in </a:t>
            </a:r>
            <a:r>
              <a:rPr lang="en-US" altLang="ar-EG" sz="2800" b="1" i="1" dirty="0" smtClean="0">
                <a:hlinkClick r:id="rId2"/>
              </a:rPr>
              <a:t>Colorado</a:t>
            </a:r>
            <a:r>
              <a:rPr lang="en-US" altLang="ar-EG" sz="2800" b="1" dirty="0" smtClean="0">
                <a:hlinkClick r:id="rId2"/>
              </a:rPr>
              <a:t> Before </a:t>
            </a:r>
            <a:r>
              <a:rPr lang="en-US" altLang="ar-EG" sz="2800" b="1" i="1" dirty="0" smtClean="0">
                <a:hlinkClick r:id="rId2"/>
              </a:rPr>
              <a:t>Earthquake</a:t>
            </a:r>
            <a:r>
              <a:rPr lang="en-US" altLang="ar-EG" sz="2800" b="1" dirty="0" smtClean="0">
                <a:hlinkClick r:id="rId2"/>
              </a:rPr>
              <a:t> | THE TRUTH...</a:t>
            </a:r>
            <a:endParaRPr lang="en-US" altLang="ar-EG" sz="2800" b="1" dirty="0" smtClean="0"/>
          </a:p>
          <a:p>
            <a:r>
              <a:rPr lang="en-US" altLang="ar-EG" sz="2800" i="1" dirty="0" smtClean="0"/>
              <a:t>thetruthbehindthescenes.wordpress.com/.../strange-</a:t>
            </a:r>
            <a:r>
              <a:rPr lang="en-US" altLang="ar-EG" sz="2800" b="1" i="1" dirty="0" smtClean="0"/>
              <a:t>sounds</a:t>
            </a:r>
            <a:r>
              <a:rPr lang="en-US" altLang="ar-EG" sz="2800" i="1" dirty="0" smtClean="0"/>
              <a:t>-in-</a:t>
            </a:r>
            <a:r>
              <a:rPr lang="en-US" altLang="ar-EG" sz="2800" b="1" i="1" dirty="0" err="1" smtClean="0"/>
              <a:t>colorad</a:t>
            </a:r>
            <a:r>
              <a:rPr lang="en-US" altLang="ar-EG" sz="2800" i="1" dirty="0" smtClean="0"/>
              <a:t>...</a:t>
            </a:r>
            <a:r>
              <a:rPr lang="en-US" altLang="ar-EG" sz="2800" dirty="0" smtClean="0">
                <a:hlinkClick r:id="rId3"/>
              </a:rPr>
              <a:t>Cached</a:t>
            </a:r>
            <a:endParaRPr lang="en-US" altLang="ar-EG" sz="2800" dirty="0" smtClean="0"/>
          </a:p>
          <a:p>
            <a:r>
              <a:rPr lang="en-US" altLang="ar-EG" sz="2800" dirty="0" smtClean="0"/>
              <a:t>You +1'd this publicly. </a:t>
            </a:r>
            <a:r>
              <a:rPr lang="en-US" altLang="ar-EG" sz="2800" dirty="0" smtClean="0">
                <a:hlinkClick r:id="rId4"/>
              </a:rPr>
              <a:t>Undo</a:t>
            </a:r>
            <a:endParaRPr lang="en-US" altLang="ar-EG" sz="2800" dirty="0" smtClean="0"/>
          </a:p>
          <a:p>
            <a:r>
              <a:rPr lang="en-US" altLang="ar-EG" sz="2800" dirty="0" smtClean="0"/>
              <a:t>26 Aug 2011 – The </a:t>
            </a:r>
            <a:r>
              <a:rPr lang="en-US" altLang="ar-EG" sz="2800" i="1" dirty="0" smtClean="0"/>
              <a:t>unique sound</a:t>
            </a:r>
            <a:r>
              <a:rPr lang="en-US" altLang="ar-EG" sz="2800" dirty="0" smtClean="0"/>
              <a:t> of this event was captured by </a:t>
            </a:r>
            <a:r>
              <a:rPr lang="en-US" altLang="ar-EG" sz="2800" i="1" dirty="0" smtClean="0"/>
              <a:t>video</a:t>
            </a:r>
            <a:r>
              <a:rPr lang="en-US" altLang="ar-EG" sz="2800" dirty="0" smtClean="0"/>
              <a:t> (</a:t>
            </a:r>
            <a:r>
              <a:rPr lang="en-US" altLang="ar-EG" sz="2800" i="1" dirty="0" smtClean="0"/>
              <a:t>video</a:t>
            </a:r>
            <a:r>
              <a:rPr lang="en-US" altLang="ar-EG" sz="2800" dirty="0" smtClean="0"/>
              <a:t> 2).</a:t>
            </a:r>
            <a:r>
              <a:rPr lang="en-US" altLang="ar-EG" sz="2800" b="1" dirty="0" smtClean="0"/>
              <a:t>..</a:t>
            </a:r>
            <a:r>
              <a:rPr lang="en-US" altLang="ar-EG" sz="2800" dirty="0" smtClean="0"/>
              <a:t> FWIW </a:t>
            </a:r>
            <a:r>
              <a:rPr lang="en-US" altLang="ar-EG" sz="2800" i="1" dirty="0" smtClean="0"/>
              <a:t>Colorado</a:t>
            </a:r>
            <a:r>
              <a:rPr lang="en-US" altLang="ar-EG" sz="2800" dirty="0" smtClean="0"/>
              <a:t> area has had </a:t>
            </a:r>
            <a:r>
              <a:rPr lang="en-US" altLang="ar-EG" sz="2800" i="1" dirty="0" smtClean="0"/>
              <a:t>earthquakes</a:t>
            </a:r>
            <a:r>
              <a:rPr lang="en-US" altLang="ar-EG" sz="2800" dirty="0" smtClean="0"/>
              <a:t> (</a:t>
            </a:r>
            <a:r>
              <a:rPr lang="en-US" altLang="ar-EG" sz="2800" dirty="0" err="1" smtClean="0"/>
              <a:t>miniquakes</a:t>
            </a:r>
            <a:r>
              <a:rPr lang="en-US" altLang="ar-EG" sz="2800" dirty="0" smtClean="0"/>
              <a:t>) for years </a:t>
            </a:r>
            <a:r>
              <a:rPr lang="en-US" altLang="ar-EG" sz="2800" dirty="0" err="1" smtClean="0"/>
              <a:t>i</a:t>
            </a:r>
            <a:r>
              <a:rPr lang="en-US" altLang="ar-EG" sz="2800" dirty="0" smtClean="0"/>
              <a:t> that area..</a:t>
            </a:r>
            <a:r>
              <a:rPr lang="en-US" altLang="ar-EG" sz="2800" b="1" dirty="0" smtClean="0"/>
              <a:t>.</a:t>
            </a:r>
            <a:endParaRPr lang="en-US" altLang="ar-EG" sz="2800" dirty="0" smtClean="0"/>
          </a:p>
          <a:p>
            <a:endParaRPr lang="ar-EG" altLang="ar-EG" sz="2800" dirty="0" smtClean="0"/>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990600"/>
          </a:xfrm>
        </p:spPr>
        <p:txBody>
          <a:bodyPr/>
          <a:lstStyle/>
          <a:p>
            <a:pPr>
              <a:defRPr/>
            </a:pPr>
            <a:r>
              <a:rPr lang="ar-EG" sz="4000" b="1" dirty="0" smtClean="0">
                <a:solidFill>
                  <a:schemeClr val="accent6"/>
                </a:solidFill>
              </a:rPr>
              <a:t>مقدمات الهلاك</a:t>
            </a:r>
            <a:endParaRPr lang="ar-EG" sz="4000" b="1" dirty="0">
              <a:solidFill>
                <a:schemeClr val="accent6"/>
              </a:solidFill>
            </a:endParaRPr>
          </a:p>
        </p:txBody>
      </p:sp>
      <p:sp>
        <p:nvSpPr>
          <p:cNvPr id="6147" name="Content Placeholder 2"/>
          <p:cNvSpPr>
            <a:spLocks noGrp="1"/>
          </p:cNvSpPr>
          <p:nvPr>
            <p:ph idx="1"/>
          </p:nvPr>
        </p:nvSpPr>
        <p:spPr>
          <a:xfrm>
            <a:off x="685800" y="1600200"/>
            <a:ext cx="7772400" cy="5105400"/>
          </a:xfrm>
        </p:spPr>
        <p:txBody>
          <a:bodyPr/>
          <a:lstStyle/>
          <a:p>
            <a:pPr algn="r" rtl="1"/>
            <a:r>
              <a:rPr lang="ar-EG" altLang="ar-EG" sz="4000" smtClean="0">
                <a:solidFill>
                  <a:schemeClr val="tx2"/>
                </a:solidFill>
              </a:rPr>
              <a:t>بلاغ </a:t>
            </a:r>
          </a:p>
          <a:p>
            <a:pPr algn="r" rtl="1"/>
            <a:r>
              <a:rPr lang="ar-EG" altLang="ar-EG" sz="4000" smtClean="0">
                <a:solidFill>
                  <a:schemeClr val="tx2"/>
                </a:solidFill>
              </a:rPr>
              <a:t>إقناع </a:t>
            </a:r>
          </a:p>
          <a:p>
            <a:pPr algn="r" rtl="1"/>
            <a:r>
              <a:rPr lang="ar-EG" altLang="ar-EG" sz="4000" smtClean="0">
                <a:solidFill>
                  <a:schemeClr val="tx2"/>
                </a:solidFill>
              </a:rPr>
              <a:t>تحذير</a:t>
            </a:r>
          </a:p>
          <a:p>
            <a:pPr algn="r" rtl="1"/>
            <a:r>
              <a:rPr lang="ar-EG" altLang="ar-EG" sz="4000" smtClean="0">
                <a:solidFill>
                  <a:schemeClr val="tx2"/>
                </a:solidFill>
              </a:rPr>
              <a:t>عناد وتكذيب المهلكين </a:t>
            </a:r>
          </a:p>
          <a:p>
            <a:pPr algn="r" rtl="1"/>
            <a:r>
              <a:rPr lang="ar-EG" altLang="ar-EG" sz="4000" smtClean="0">
                <a:solidFill>
                  <a:schemeClr val="tx2"/>
                </a:solidFill>
              </a:rPr>
              <a:t>شكوى ودعاء الرسول </a:t>
            </a:r>
          </a:p>
          <a:p>
            <a:pPr algn="r" rtl="1"/>
            <a:r>
              <a:rPr lang="ar-EG" altLang="ar-EG" sz="4000" smtClean="0">
                <a:solidFill>
                  <a:schemeClr val="tx2"/>
                </a:solidFill>
              </a:rPr>
              <a:t>علم الرسول بحتمية النجاة والهلاك</a:t>
            </a:r>
          </a:p>
          <a:p>
            <a:pPr algn="r" rtl="1"/>
            <a:r>
              <a:rPr lang="ar-EG" altLang="ar-EG" sz="4000" smtClean="0">
                <a:solidFill>
                  <a:schemeClr val="tx2"/>
                </a:solidFill>
              </a:rPr>
              <a:t>العاقبة للمتقين</a:t>
            </a:r>
            <a:endParaRPr lang="ar-EG" altLang="ar-EG" sz="40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شعيب: </a:t>
            </a:r>
            <a:r>
              <a:rPr lang="ar-EG" sz="6000" b="1" dirty="0" smtClean="0">
                <a:solidFill>
                  <a:srgbClr val="C00000"/>
                </a:solidFill>
              </a:rPr>
              <a:t>العاقبة</a:t>
            </a:r>
            <a:r>
              <a:rPr lang="ar-EG" sz="6000" b="1" dirty="0" smtClean="0">
                <a:solidFill>
                  <a:schemeClr val="accent6"/>
                </a:solidFill>
              </a:rPr>
              <a:t> </a:t>
            </a:r>
            <a:endParaRPr lang="ar-EG" sz="6000" b="1" dirty="0">
              <a:solidFill>
                <a:schemeClr val="accent6"/>
              </a:solidFill>
            </a:endParaRPr>
          </a:p>
        </p:txBody>
      </p:sp>
      <p:sp>
        <p:nvSpPr>
          <p:cNvPr id="46083" name="Content Placeholder 2"/>
          <p:cNvSpPr>
            <a:spLocks noGrp="1"/>
          </p:cNvSpPr>
          <p:nvPr>
            <p:ph idx="1"/>
          </p:nvPr>
        </p:nvSpPr>
        <p:spPr/>
        <p:txBody>
          <a:bodyPr/>
          <a:lstStyle/>
          <a:p>
            <a:pPr algn="r" rtl="1"/>
            <a:r>
              <a:rPr lang="ar-EG" altLang="ar-EG" b="1" smtClean="0"/>
              <a:t>{وَلَمَّا جَاء أَمْرُنَا </a:t>
            </a:r>
            <a:r>
              <a:rPr lang="ar-EG" altLang="ar-EG" b="1" smtClean="0">
                <a:solidFill>
                  <a:srgbClr val="C00000"/>
                </a:solidFill>
              </a:rPr>
              <a:t>نَجَّيْنَا</a:t>
            </a:r>
            <a:r>
              <a:rPr lang="ar-EG" altLang="ar-EG" b="1" smtClean="0"/>
              <a:t> </a:t>
            </a:r>
            <a:r>
              <a:rPr lang="ar-EG" altLang="ar-EG" b="1" smtClean="0">
                <a:solidFill>
                  <a:srgbClr val="C00000"/>
                </a:solidFill>
              </a:rPr>
              <a:t>شُعَيْباً وَالَّذِينَ آمَنُواْ مَعَهُ </a:t>
            </a:r>
            <a:r>
              <a:rPr lang="ar-EG" altLang="ar-EG" b="1" smtClean="0"/>
              <a:t>بِرَحْمَةٍ مَّنَّا </a:t>
            </a:r>
            <a:r>
              <a:rPr lang="ar-EG" altLang="ar-EG" b="1" smtClean="0">
                <a:solidFill>
                  <a:srgbClr val="C00000"/>
                </a:solidFill>
              </a:rPr>
              <a:t>وَأَخَذَتِ الَّذِينَ ظَلَمُواْ الصَّيْحَةُ </a:t>
            </a:r>
            <a:r>
              <a:rPr lang="ar-EG" altLang="ar-EG" b="1" smtClean="0"/>
              <a:t>فَأَصْبَحُواْ فِي دِيَارِهِمْ جَاثِمِينَ }هود94</a:t>
            </a:r>
            <a:endParaRPr lang="en-US" altLang="ar-EG" smtClean="0"/>
          </a:p>
          <a:p>
            <a:pPr algn="r" rtl="1"/>
            <a:endParaRPr lang="ar-EG" altLang="ar-EG" b="1" smtClean="0"/>
          </a:p>
          <a:p>
            <a:pPr algn="r" rtl="1"/>
            <a:r>
              <a:rPr lang="ar-EG" altLang="ar-EG" b="1" smtClean="0"/>
              <a:t>{الَّذِينَ كَذَّبُواْ شُعَيْباً </a:t>
            </a:r>
            <a:r>
              <a:rPr lang="ar-EG" altLang="ar-EG" b="1" smtClean="0">
                <a:solidFill>
                  <a:srgbClr val="C00000"/>
                </a:solidFill>
              </a:rPr>
              <a:t>كَأَن لَّمْ يَغْنَوْاْ فِيهَا </a:t>
            </a:r>
            <a:r>
              <a:rPr lang="ar-EG" altLang="ar-EG" b="1" smtClean="0"/>
              <a:t>الَّذِينَ كَذَّبُواْ شُعَيْباً كَانُواْ </a:t>
            </a:r>
            <a:r>
              <a:rPr lang="ar-EG" altLang="ar-EG" b="1" smtClean="0">
                <a:solidFill>
                  <a:srgbClr val="C00000"/>
                </a:solidFill>
              </a:rPr>
              <a:t>هُمُ الْخَاسِرِينَ </a:t>
            </a:r>
            <a:r>
              <a:rPr lang="ar-EG" altLang="ar-EG" b="1" smtClean="0"/>
              <a:t>}الأعراف92</a:t>
            </a:r>
            <a:endParaRPr lang="en-US"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endParaRPr lang="ar-EG" altLang="ar-EG" smtClean="0"/>
          </a:p>
        </p:txBody>
      </p:sp>
      <p:sp>
        <p:nvSpPr>
          <p:cNvPr id="47107" name="Content Placeholder 2"/>
          <p:cNvSpPr>
            <a:spLocks noGrp="1"/>
          </p:cNvSpPr>
          <p:nvPr>
            <p:ph idx="1"/>
          </p:nvPr>
        </p:nvSpPr>
        <p:spPr>
          <a:xfrm>
            <a:off x="685800" y="1524000"/>
            <a:ext cx="7924800" cy="5334000"/>
          </a:xfrm>
        </p:spPr>
        <p:txBody>
          <a:bodyPr/>
          <a:lstStyle/>
          <a:p>
            <a:pPr algn="r"/>
            <a:r>
              <a:rPr lang="ar-EG" altLang="ar-EG" smtClean="0"/>
              <a:t>{قَالَ فِرْعَوْنُ آمَنتُم بِهِ قَبْلَ أَن آذَنَ لَكُمْ إِنَّ هَـذَا لَمَكْرٌ مَّكَرْتُمُوهُ فِي الْمَدِينَةِ لِتُخْرِجُواْ مِنْهَا أَهْلَهَا فَسَوْفَ تَعْلَمُونَ }الأعراف123</a:t>
            </a:r>
          </a:p>
          <a:p>
            <a:pPr algn="r"/>
            <a:r>
              <a:rPr lang="ar-EG" altLang="ar-EG" smtClean="0"/>
              <a:t>{قَالَ فِرْعَوْنُ وَمَا رَبُّ الْعَالَمِينَ }الشعراء23</a:t>
            </a:r>
          </a:p>
          <a:p>
            <a:pPr algn="r"/>
            <a:r>
              <a:rPr lang="ar-EG" altLang="ar-EG" smtClean="0"/>
              <a:t>{إِنَّ فِرْعَوْنَ عَلَا فِي الْأَرْضِ وَجَعَلَ أَهْلَهَا شِيَعاً يَسْتَضْعِفُ طَائِفَةً مِّنْهُمْ يُذَبِّحُ أَبْنَاءهُمْ وَيَسْتَحْيِي نِسَاءهُمْ إِنَّهُ كَانَ مِنَ الْمُفْسِدِينَ }القصص4</a:t>
            </a:r>
          </a:p>
          <a:p>
            <a:pPr algn="r"/>
            <a:r>
              <a:rPr lang="ar-EG" altLang="ar-EG" smtClean="0"/>
              <a:t>{وَقَالَ فِرْعَوْنُ يَا أَيُّهَا الْمَلَأُ مَا عَلِمْتُ لَكُم مِّنْ إِلَهٍ غَيْرِي فَأَوْقِدْ لِي يَا هَامَانُ عَلَى الطِّينِ فَاجْعَل لِّي صَرْحاً لَّعَلِّي أَطَّلِعُ إِلَى إِلَهِ مُوسَى وَإِنِّي لَأَظُنُّهُ مِنَ الْكَاذِبِينَ }القصص38</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215802"/>
            <a:ext cx="819705" cy="622963"/>
          </a:xfrm>
          <a:prstGeom prst="rect">
            <a:avLst/>
          </a:prstGeom>
        </p:spPr>
      </p:pic>
    </p:spTree>
  </p:cSld>
  <p:clrMapOvr>
    <a:masterClrMapping/>
  </p:clrMapOvr>
  <p:transition>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endParaRPr lang="ar-EG" altLang="ar-EG" smtClean="0"/>
          </a:p>
        </p:txBody>
      </p:sp>
      <p:sp>
        <p:nvSpPr>
          <p:cNvPr id="48131" name="Content Placeholder 2"/>
          <p:cNvSpPr>
            <a:spLocks noGrp="1"/>
          </p:cNvSpPr>
          <p:nvPr>
            <p:ph idx="1"/>
          </p:nvPr>
        </p:nvSpPr>
        <p:spPr>
          <a:xfrm>
            <a:off x="685800" y="1676400"/>
            <a:ext cx="7772400" cy="5029200"/>
          </a:xfrm>
        </p:spPr>
        <p:txBody>
          <a:bodyPr/>
          <a:lstStyle/>
          <a:p>
            <a:pPr algn="r">
              <a:buFontTx/>
              <a:buNone/>
            </a:pPr>
            <a:r>
              <a:rPr lang="ar-EG" altLang="ar-EG" smtClean="0"/>
              <a:t>{وَقَالَ فِرْعَوْنُ ذَرُونِي أَقْتُلْ مُوسَى وَلْيَدْعُ رَبَّهُ إِنِّي أَخَافُ أَن يُبَدِّلَ دِينَكُمْ أَوْ أَن يُظْهِرَ فِي الْأَرْضِ الْفَسَادَ }غافر26</a:t>
            </a:r>
          </a:p>
          <a:p>
            <a:pPr algn="r">
              <a:buFontTx/>
              <a:buNone/>
            </a:pPr>
            <a:r>
              <a:rPr lang="ar-EG" altLang="ar-EG" smtClean="0"/>
              <a:t>{وَقَالَ فِرْعَوْنُ يَا هَامَانُ ابْنِ لِي صَرْحاً لَّعَلِّي أَبْلُغُ الْأَسْبَابَ }غافر36</a:t>
            </a:r>
          </a:p>
          <a:p>
            <a:pPr algn="r">
              <a:buFontTx/>
              <a:buNone/>
            </a:pPr>
            <a:r>
              <a:rPr lang="ar-EG" altLang="ar-EG" smtClean="0"/>
              <a:t>{وَنَادَى فِرْعَوْنُ فِي قَوْمِهِ قَالَ يَا قَوْمِ أَلَيْسَ لِي مُلْكُ مِصْرَ وَهَذِهِ الْأَنْهَارُ تَجْرِي مِن تَحْتِي أَفَلَا تُبْصِرُونَ }الزخرف51</a:t>
            </a:r>
          </a:p>
          <a:p>
            <a:pPr algn="r">
              <a:buFontTx/>
              <a:buNone/>
            </a:pPr>
            <a:r>
              <a:rPr lang="ar-EG" altLang="ar-EG" smtClean="0"/>
              <a:t>{فَعَصَى فِرْعَوْنُ الرَّسُولَ فَأَخَذْنَاهُ أَخْذاً وَبِيلاً }المزمل16</a:t>
            </a:r>
          </a:p>
          <a:p>
            <a:pPr algn="r">
              <a:buFontTx/>
              <a:buNone/>
            </a:pPr>
            <a:r>
              <a:rPr lang="ar-EG" altLang="ar-EG" smtClean="0"/>
              <a:t>{اذْهَبْ إِلَى فِرْعَوْنَ إِنَّهُ طَغَى }النازعات17</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0" y="6049346"/>
            <a:ext cx="819705" cy="622963"/>
          </a:xfrm>
          <a:prstGeom prst="rect">
            <a:avLst/>
          </a:prstGeom>
        </p:spPr>
      </p:pic>
    </p:spTree>
  </p:cSld>
  <p:clrMapOvr>
    <a:masterClrMapping/>
  </p:clrMapOvr>
  <p:transition>
    <p:split orient="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09600"/>
            <a:ext cx="8458200" cy="6400800"/>
          </a:xfrm>
        </p:spPr>
        <p:txBody>
          <a:bodyPr/>
          <a:lstStyle/>
          <a:p>
            <a:pPr>
              <a:defRPr/>
            </a:pPr>
            <a:r>
              <a:rPr lang="ar-EG" sz="8000" b="1" dirty="0" smtClean="0"/>
              <a:t>{فَالْيَوْمَ </a:t>
            </a:r>
            <a:r>
              <a:rPr lang="ar-EG" sz="8000" b="1" dirty="0" smtClean="0">
                <a:solidFill>
                  <a:schemeClr val="accent6"/>
                </a:solidFill>
              </a:rPr>
              <a:t>نُنَجِّيكَ بِبَدَنِكَ </a:t>
            </a:r>
            <a:r>
              <a:rPr lang="ar-EG" sz="8000" b="1" dirty="0" smtClean="0">
                <a:solidFill>
                  <a:srgbClr val="FF0000"/>
                </a:solidFill>
              </a:rPr>
              <a:t>لِتَكُونَ لِمَنْ خَلْفَكَ آيَةً </a:t>
            </a:r>
            <a:r>
              <a:rPr lang="ar-EG" sz="8000" b="1" dirty="0" smtClean="0"/>
              <a:t>وَإِنَّ كَثِيراً مِّنَ النَّاسِ عَنْ آيَاتِنَا لَغَافِلُونَ }يونس92</a:t>
            </a:r>
            <a:endParaRPr lang="ar-EG" sz="8000" b="1"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0" y="6235037"/>
            <a:ext cx="819705" cy="622963"/>
          </a:xfrm>
          <a:prstGeom prst="rect">
            <a:avLst/>
          </a:prstGeom>
        </p:spPr>
      </p:pic>
    </p:spTree>
  </p:cSld>
  <p:clrMapOvr>
    <a:masterClrMapping/>
  </p:clrMapOvr>
  <p:transition>
    <p:split orient="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0" y="1066800"/>
            <a:ext cx="9144000" cy="6705600"/>
          </a:xfrm>
        </p:spPr>
        <p:txBody>
          <a:bodyPr/>
          <a:lstStyle/>
          <a:p>
            <a:pPr algn="just" rtl="1"/>
            <a:r>
              <a:rPr lang="ar-EG" altLang="ar-EG" sz="2500" dirty="0" smtClean="0"/>
              <a:t>نه يوم نَجَّى الله فيه نبيه موسى عليه الصلاة والسلام والمؤمنين معه، وأغرق فيه فرعون وحزبه؛ فعن ابن عباس رضي الله عنهما "أَنَّ رَسُولَ اللَّهِ قَدِمَ الْمَدِينَةَ فَوَجَدَ الْيَهُودَ صِيَامًا يَوْمَ عَاشُورَاءَ، فَقَالَ لَهُمْ رَسُولُ اللَّهِ: "مَا هَذَا الْيَوْمُ الَّذِى تَصُومُونَه؟" فَقَالُوا: هَذَا يَوْمٌ عَظِيمٌ أَنْجَى اللَّهُ عَزَّ وَجَلَّ فِيهِ مُوسَى وَقَوْمَهُ وَغَرَّقَ فِيهِ فِرْعَوْنَ وَقَوْمَهُ، فَصَامَهُ مُوسَى شُكْرًا فَنَحْنُ نَصُومُهُ. فَقَالَ رَسُولُ اللَّهِ: "فَنَحْنُ أَحَقُّ وَأَوْلَى بِمُوسَى مِنْكُمْ." فَصَامَهُ رَسُولُ اللَّهِ وَأَمَرَ بِصِيَامِه"</a:t>
            </a:r>
            <a:r>
              <a:rPr lang="ar-EG" altLang="ar-EG" sz="2500" dirty="0" smtClean="0">
                <a:hlinkClick r:id="rId2"/>
              </a:rPr>
              <a:t>[2]</a:t>
            </a:r>
            <a:r>
              <a:rPr lang="ar-EG" altLang="ar-EG" sz="2500" dirty="0" smtClean="0"/>
              <a:t>، فإن نجاة نبي الله موسى </a:t>
            </a:r>
            <a:r>
              <a:rPr lang="en-US" altLang="ar-EG" sz="2500" dirty="0" smtClean="0"/>
              <a:t>u </a:t>
            </a:r>
            <a:r>
              <a:rPr lang="ar-EG" altLang="ar-EG" sz="2500" dirty="0" smtClean="0"/>
              <a:t>من عدو الله فرعون مناسبة عظيمة، لنصرة الحق على الباطل، وانتصار جند الله، وإهلاك جند الشيطان، وهذه بحق مناسبة يهتم بها كل مسلم؛ ولذا قال: "نحن أحق بموسى منكم"؛ ولِمَا عُرف فضل ذلك اليوم وشرفه فقد كان للسلف حرص كبير على إدراكه، حتى كان بعضهم يصومه في السفر؛ خشية فواته.</a:t>
            </a:r>
          </a:p>
        </p:txBody>
      </p:sp>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endParaRPr lang="ar-EG" altLang="ar-EG" smtClean="0"/>
          </a:p>
        </p:txBody>
      </p:sp>
      <p:sp>
        <p:nvSpPr>
          <p:cNvPr id="51203" name="Content Placeholder 2"/>
          <p:cNvSpPr>
            <a:spLocks noGrp="1"/>
          </p:cNvSpPr>
          <p:nvPr>
            <p:ph idx="1"/>
          </p:nvPr>
        </p:nvSpPr>
        <p:spPr>
          <a:xfrm>
            <a:off x="685800" y="1600200"/>
            <a:ext cx="7848600" cy="5257800"/>
          </a:xfrm>
        </p:spPr>
        <p:txBody>
          <a:bodyPr/>
          <a:lstStyle/>
          <a:p>
            <a:pPr algn="just"/>
            <a:r>
              <a:rPr lang="ar-EG" altLang="ar-EG" smtClean="0"/>
              <a:t>وقد أمرنا النبى بمخالفة اليهود والنصارى في الصيام وفي كل شيء فما ورد في السنة عن عَبْدَ اللَّهِ بْنَ عَبَّاسٍ -رضى الله عنهما- يَقُولُ حِينَ صَامَ رَسُولُ اللَّهِ يَوْمَ عَاشُورَاءَ وَأَمَرَ بِصِيَامِهِ قَالُوا يَا رَسُولَ اللَّهِ إِنَّهُ يَوْمٌ تُعَظِّمُهُ الْيَهُودُ وَالنَّصَارَى. فَقَالَ رَسُولُ اللَّهِ "فَإِذَا كَانَ الْعَامُ الْمُقْبِلُ -إِنْ شَاءَ اللَّهُ- صُمْنَا الْيَوْمَ التَّاسِعَ"</a:t>
            </a:r>
            <a:r>
              <a:rPr lang="ar-EG" altLang="ar-EG" smtClean="0">
                <a:hlinkClick r:id="rId2"/>
              </a:rPr>
              <a:t>[5]</a:t>
            </a:r>
            <a:r>
              <a:rPr lang="ar-EG" altLang="ar-EG" smtClean="0"/>
              <a:t>. قَالَ فَلَمْ يَأْتِ الْعَامُ الْمُقْبِلُ حَتَّى تُوُفِّىَ رَسُولُ اللَّهِ، فقد استدل العلماء بهذا الحديث في صيام تاسوعاء لمخالفة اليهود فهو من الهدى النبوى وإن لم يفعل فقد اشار عليه وأصبح سنة متبعة، أما صيام اليوم التاسع، فقد نقل النووي -رحمه الله- عن العلماء في ذلك عدة وجوه:</a:t>
            </a:r>
          </a:p>
        </p:txBody>
      </p:sp>
    </p:spTree>
  </p:cSld>
  <p:clrMapOvr>
    <a:masterClrMapping/>
  </p:clrMapOvr>
  <p:transition>
    <p:split orient="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endParaRPr lang="ar-EG" altLang="ar-EG" smtClean="0"/>
          </a:p>
        </p:txBody>
      </p:sp>
      <p:sp>
        <p:nvSpPr>
          <p:cNvPr id="56323" name="Content Placeholder 2"/>
          <p:cNvSpPr>
            <a:spLocks noGrp="1"/>
          </p:cNvSpPr>
          <p:nvPr>
            <p:ph idx="1"/>
          </p:nvPr>
        </p:nvSpPr>
        <p:spPr>
          <a:xfrm>
            <a:off x="685800" y="1295400"/>
            <a:ext cx="7772400" cy="4800600"/>
          </a:xfrm>
        </p:spPr>
        <p:txBody>
          <a:bodyPr/>
          <a:lstStyle/>
          <a:p>
            <a:pPr algn="r"/>
            <a:r>
              <a:rPr lang="ar-EG" altLang="ar-EG" smtClean="0"/>
              <a:t>*</a:t>
            </a:r>
            <a:r>
              <a:rPr lang="ar-EG" altLang="ar-EG" b="1" smtClean="0"/>
              <a:t>عندما تسلم الرئيس الفرنسي الراحل فرانسوا ميتران زمام الحكم في فرنسا عام 1981:</a:t>
            </a:r>
            <a:br>
              <a:rPr lang="ar-EG" altLang="ar-EG" b="1" smtClean="0"/>
            </a:br>
            <a:r>
              <a:rPr lang="ar-EG" altLang="ar-EG" b="1" smtClean="0"/>
              <a:t>طلبت فرنسا من مصر في نهاية الثمانينات استضافة مومياء الفرعون لإجراء</a:t>
            </a:r>
            <a:br>
              <a:rPr lang="ar-EG" altLang="ar-EG" b="1" smtClean="0"/>
            </a:br>
            <a:r>
              <a:rPr lang="ar-EG" altLang="ar-EG" b="1" smtClean="0"/>
              <a:t>اختبارات وفحوصات أثرية عليه وترميمه... فتم نقل جثمان أشهر طاغوت عرفته الأرض..</a:t>
            </a:r>
            <a:br>
              <a:rPr lang="ar-EG" altLang="ar-EG" b="1" smtClean="0"/>
            </a:br>
            <a:r>
              <a:rPr lang="ar-EG" altLang="ar-EG" b="1" smtClean="0"/>
              <a:t>* وهناك وعند سلم الطائرة: اصطف الرئيس الفرنسي منحنياً هو ووزراؤه وكبار المسؤولين</a:t>
            </a:r>
            <a:br>
              <a:rPr lang="ar-EG" altLang="ar-EG" b="1" smtClean="0"/>
            </a:br>
            <a:r>
              <a:rPr lang="ar-EG" altLang="ar-EG" b="1" smtClean="0"/>
              <a:t>الفرنسيين ليستقبلوا الفرعون وعندما انتهت مراسم الإستقبال الملكي لفرعون على أرض فرنسا </a:t>
            </a:r>
          </a:p>
          <a:p>
            <a:pPr algn="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2400" y="6192868"/>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endParaRPr lang="ar-EG" altLang="ar-EG" smtClean="0"/>
          </a:p>
        </p:txBody>
      </p:sp>
      <p:sp>
        <p:nvSpPr>
          <p:cNvPr id="57347" name="Content Placeholder 2"/>
          <p:cNvSpPr>
            <a:spLocks noGrp="1"/>
          </p:cNvSpPr>
          <p:nvPr>
            <p:ph idx="1"/>
          </p:nvPr>
        </p:nvSpPr>
        <p:spPr>
          <a:xfrm>
            <a:off x="685800" y="1981200"/>
            <a:ext cx="7772400" cy="4724400"/>
          </a:xfrm>
        </p:spPr>
        <p:txBody>
          <a:bodyPr/>
          <a:lstStyle/>
          <a:p>
            <a:pPr algn="just" rtl="1"/>
            <a:r>
              <a:rPr lang="ar-EG" altLang="ar-EG" sz="4400" smtClean="0"/>
              <a:t>حُملت مومياء الطاغوت بموكب لا يقل حفاوة عن استقباله.. وتم نقله إلى جناح خاص في مركز الآثار الفرنسي ليبدأ بعدها أكبر علماء الآثار في فرنسا وأطباء الجراحة والتشريح ودراسة تلك المومياء واكتشاف أسرارها </a:t>
            </a:r>
          </a:p>
          <a:p>
            <a:pPr algn="r"/>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endParaRPr lang="ar-EG" altLang="ar-EG" smtClean="0"/>
          </a:p>
        </p:txBody>
      </p:sp>
      <p:pic>
        <p:nvPicPr>
          <p:cNvPr id="5837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95600" y="457200"/>
            <a:ext cx="3903663" cy="5572125"/>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endParaRPr lang="ar-EG" altLang="ar-EG" smtClean="0"/>
          </a:p>
        </p:txBody>
      </p:sp>
      <p:sp>
        <p:nvSpPr>
          <p:cNvPr id="59395" name="Content Placeholder 2"/>
          <p:cNvSpPr>
            <a:spLocks noGrp="1"/>
          </p:cNvSpPr>
          <p:nvPr>
            <p:ph idx="1"/>
          </p:nvPr>
        </p:nvSpPr>
        <p:spPr/>
        <p:txBody>
          <a:bodyPr/>
          <a:lstStyle/>
          <a:p>
            <a:pPr algn="just"/>
            <a:r>
              <a:rPr lang="ar-EG" altLang="ar-EG" sz="4400" smtClean="0"/>
              <a:t>وكان رئيس الجراحين والمسؤول الأول عن دراسة هذه المومياء هو البروفيسور: ( موريس بوكاي ). كان المعالجون مهتمين بترميم المومياء بينما كان اهتمام موريس هو محاولة أن يكتشف: كيف مات هذا الملك الفرعوني !!!..</a:t>
            </a:r>
            <a:br>
              <a:rPr lang="ar-EG" altLang="ar-EG" sz="4400" smtClean="0"/>
            </a:br>
            <a:endParaRPr lang="ar-EG" altLang="ar-EG" sz="440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pPr>
              <a:defRPr/>
            </a:pPr>
            <a:r>
              <a:rPr lang="ar-EG" sz="6000" dirty="0" smtClean="0">
                <a:solidFill>
                  <a:schemeClr val="accent6"/>
                </a:solidFill>
              </a:rPr>
              <a:t>هلاك قوم نوح</a:t>
            </a:r>
            <a:endParaRPr lang="ar-EG" sz="6000" dirty="0">
              <a:solidFill>
                <a:schemeClr val="accent6"/>
              </a:solidFill>
            </a:endParaRPr>
          </a:p>
        </p:txBody>
      </p:sp>
      <p:sp>
        <p:nvSpPr>
          <p:cNvPr id="7171" name="Content Placeholder 2"/>
          <p:cNvSpPr>
            <a:spLocks noGrp="1"/>
          </p:cNvSpPr>
          <p:nvPr>
            <p:ph idx="1"/>
          </p:nvPr>
        </p:nvSpPr>
        <p:spPr>
          <a:xfrm>
            <a:off x="228600" y="1828800"/>
            <a:ext cx="8686800" cy="5029200"/>
          </a:xfrm>
        </p:spPr>
        <p:txBody>
          <a:bodyPr/>
          <a:lstStyle/>
          <a:p>
            <a:pPr algn="ctr" rtl="1">
              <a:buFontTx/>
              <a:buNone/>
            </a:pPr>
            <a:r>
              <a:rPr lang="ar-EG" altLang="ar-EG" sz="4400" dirty="0" smtClean="0">
                <a:solidFill>
                  <a:srgbClr val="FF0000"/>
                </a:solidFill>
              </a:rPr>
              <a:t>وسيلة الهلاك </a:t>
            </a:r>
          </a:p>
          <a:p>
            <a:pPr algn="r" rtl="1">
              <a:buFontTx/>
              <a:buNone/>
            </a:pPr>
            <a:r>
              <a:rPr lang="ar-EG" altLang="ar-EG" sz="3600" dirty="0" smtClean="0"/>
              <a:t>الغرق بالطوفان</a:t>
            </a:r>
            <a:endParaRPr lang="en-US" altLang="ar-EG" sz="3600" dirty="0" smtClean="0"/>
          </a:p>
          <a:p>
            <a:pPr algn="ctr" rtl="1">
              <a:buFontTx/>
              <a:buNone/>
            </a:pPr>
            <a:r>
              <a:rPr lang="ar-EG" altLang="ar-EG" sz="4400" dirty="0" smtClean="0">
                <a:solidFill>
                  <a:srgbClr val="FF0000"/>
                </a:solidFill>
              </a:rPr>
              <a:t>بلاغ</a:t>
            </a:r>
            <a:endParaRPr lang="en-US" altLang="ar-EG" sz="4400" dirty="0" smtClean="0">
              <a:solidFill>
                <a:srgbClr val="FF0000"/>
              </a:solidFill>
            </a:endParaRPr>
          </a:p>
          <a:p>
            <a:pPr algn="just" rtl="1">
              <a:buFontTx/>
              <a:buNone/>
            </a:pPr>
            <a:r>
              <a:rPr lang="ar-EG" altLang="ar-EG" sz="2800" dirty="0" smtClean="0"/>
              <a:t>   </a:t>
            </a:r>
            <a:r>
              <a:rPr lang="ar-EG" altLang="ar-EG" sz="3600" dirty="0" smtClean="0"/>
              <a:t>{وَلَقَدْ أَرْسَلْنَا نُوحاً إِلَى قَوْمِهِ إِنِّي لَكُمْ نَذِيرٌ مُّبِينٌ }هود25</a:t>
            </a:r>
          </a:p>
          <a:p>
            <a:pPr algn="just" rtl="1">
              <a:buFontTx/>
              <a:buNone/>
            </a:pPr>
            <a:r>
              <a:rPr lang="ar-EG" altLang="ar-EG" sz="3600" dirty="0" smtClean="0"/>
              <a:t>  {وَلَقَدْ أَرْسَلْنَا نُوحاً إِلَى قَوْمِهِ فَقَالَ يَا قَوْمِ اعْبُدُوا اللَّهَ مَا لَكُم مِّنْ إِلَهٍ غَيْرُهُ أَفَلَا تَتَّقُونَ }المؤمنون23</a:t>
            </a:r>
            <a:endParaRPr lang="en-US" altLang="ar-EG" sz="3600" dirty="0" smtClean="0"/>
          </a:p>
          <a:p>
            <a:pPr algn="just" rtl="1">
              <a:buFontTx/>
              <a:buNone/>
            </a:pPr>
            <a:r>
              <a:rPr lang="ar-EG" altLang="ar-EG" sz="3600" dirty="0" smtClean="0"/>
              <a:t>   {إِذْ قَالَ لَهُمْ أَخُوهُمْ نُوحٌ أَلَا تَتَّقُونَ }ا</a:t>
            </a:r>
            <a:r>
              <a:rPr lang="ar-EG" altLang="ar-EG" sz="3600" b="1" dirty="0" smtClean="0"/>
              <a:t>لشعراء106</a:t>
            </a:r>
            <a:endParaRPr lang="en-US" altLang="ar-EG" sz="3600" dirty="0" smtClean="0"/>
          </a:p>
          <a:p>
            <a:pPr algn="just" rtl="1">
              <a:buFontTx/>
              <a:buNone/>
            </a:pPr>
            <a:r>
              <a:rPr lang="ar-EG" altLang="ar-EG" b="1" dirty="0" smtClean="0"/>
              <a:t>   </a:t>
            </a:r>
            <a:endParaRPr lang="en-US" altLang="ar-EG" dirty="0" smtClean="0"/>
          </a:p>
          <a:p>
            <a:pPr algn="just" rtl="1"/>
            <a:endParaRPr lang="ar-EG" altLang="ar-EG" sz="2800" dirty="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0198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endParaRPr lang="ar-EG" altLang="ar-EG" smtClean="0"/>
          </a:p>
        </p:txBody>
      </p:sp>
      <p:sp>
        <p:nvSpPr>
          <p:cNvPr id="60419" name="Content Placeholder 2"/>
          <p:cNvSpPr>
            <a:spLocks noGrp="1"/>
          </p:cNvSpPr>
          <p:nvPr>
            <p:ph idx="1"/>
          </p:nvPr>
        </p:nvSpPr>
        <p:spPr>
          <a:xfrm>
            <a:off x="685800" y="762000"/>
            <a:ext cx="7772400" cy="5791200"/>
          </a:xfrm>
        </p:spPr>
        <p:txBody>
          <a:bodyPr/>
          <a:lstStyle/>
          <a:p>
            <a:pPr algn="just" rtl="1"/>
            <a:r>
              <a:rPr lang="ar-EG" altLang="ar-EG" sz="3000" dirty="0" smtClean="0"/>
              <a:t>فجثة رمسيس الثاني ليست كباقي جثث </a:t>
            </a:r>
            <a:r>
              <a:rPr lang="ar-EG" altLang="ar-EG" sz="3000" dirty="0" err="1" smtClean="0"/>
              <a:t>الفراعين</a:t>
            </a:r>
            <a:r>
              <a:rPr lang="ar-EG" altLang="ar-EG" sz="3000" dirty="0" smtClean="0"/>
              <a:t> التي تم تحنيطها من قبل.</a:t>
            </a:r>
            <a:br>
              <a:rPr lang="ar-EG" altLang="ar-EG" sz="3000" dirty="0" smtClean="0"/>
            </a:br>
            <a:r>
              <a:rPr lang="ar-EG" altLang="ar-EG" sz="3000" dirty="0" smtClean="0"/>
              <a:t>فوضعية ( الموت ) عنده غريبة جدا.. وقد </a:t>
            </a:r>
            <a:r>
              <a:rPr lang="ar-EG" altLang="ar-EG" sz="3000" dirty="0" err="1" smtClean="0"/>
              <a:t>فوجيء</a:t>
            </a:r>
            <a:r>
              <a:rPr lang="ar-EG" altLang="ar-EG" sz="3000" dirty="0" smtClean="0"/>
              <a:t> المكتشفون ( عندما قاموا بفك أربطة التحنيط ) بيده اليسرى تقفز فجأة للأمام !!!!!.. أي أن من قاموا بتحنيطه ( أجبروا يديه على </a:t>
            </a:r>
            <a:r>
              <a:rPr lang="ar-EG" altLang="ar-EG" sz="3000" dirty="0" err="1" smtClean="0"/>
              <a:t>الإنضمام</a:t>
            </a:r>
            <a:r>
              <a:rPr lang="ar-EG" altLang="ar-EG" sz="3000" dirty="0" smtClean="0"/>
              <a:t> لصدره كباقي </a:t>
            </a:r>
            <a:r>
              <a:rPr lang="ar-EG" altLang="ar-EG" sz="3000" dirty="0" err="1" smtClean="0"/>
              <a:t>الفراعين</a:t>
            </a:r>
            <a:r>
              <a:rPr lang="ar-EG" altLang="ar-EG" sz="3000" dirty="0" smtClean="0"/>
              <a:t> الذين ماتوا من قبل !!!!!... فما السر يا ترى ؟؟.. </a:t>
            </a:r>
            <a:br>
              <a:rPr lang="ar-EG" altLang="ar-EG" sz="3000" dirty="0" smtClean="0"/>
            </a:br>
            <a:r>
              <a:rPr lang="ar-EG" altLang="ar-EG" sz="3000" dirty="0" smtClean="0"/>
              <a:t>على </a:t>
            </a:r>
            <a:r>
              <a:rPr lang="ar-EG" altLang="ar-EG" sz="3000" dirty="0" err="1" smtClean="0"/>
              <a:t>الإنضمام</a:t>
            </a:r>
            <a:r>
              <a:rPr lang="ar-EG" altLang="ar-EG" sz="3000" dirty="0" smtClean="0"/>
              <a:t> لصدره كباقي </a:t>
            </a:r>
            <a:r>
              <a:rPr lang="ar-EG" altLang="ar-EG" sz="3000" dirty="0" err="1" smtClean="0"/>
              <a:t>الفراعين</a:t>
            </a:r>
            <a:r>
              <a:rPr lang="ar-EG" altLang="ar-EG" sz="3000" dirty="0" smtClean="0"/>
              <a:t> الذين ماتوا من قبل !!!!!... فما السر يا ترى ؟؟..</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2"/>
          <p:cNvSpPr>
            <a:spLocks noGrp="1"/>
          </p:cNvSpPr>
          <p:nvPr>
            <p:ph idx="1"/>
          </p:nvPr>
        </p:nvSpPr>
        <p:spPr>
          <a:xfrm>
            <a:off x="685800" y="685800"/>
            <a:ext cx="7772400" cy="5410200"/>
          </a:xfrm>
        </p:spPr>
        <p:txBody>
          <a:bodyPr/>
          <a:lstStyle/>
          <a:p>
            <a:pPr algn="r">
              <a:buFontTx/>
              <a:buNone/>
            </a:pPr>
            <a:r>
              <a:rPr lang="ar-EG" altLang="ar-EG" smtClean="0"/>
              <a:t/>
            </a:r>
            <a:br>
              <a:rPr lang="ar-EG" altLang="ar-EG" smtClean="0"/>
            </a:br>
            <a:r>
              <a:rPr lang="ar-EG" altLang="ar-EG" smtClean="0"/>
              <a:t>وفي ساعة متأخرة من الليل.. ظهرت النتائج النهائية للبروفيسور موريس..</a:t>
            </a:r>
            <a:br>
              <a:rPr lang="ar-EG" altLang="ar-EG" smtClean="0"/>
            </a:br>
            <a:r>
              <a:rPr lang="ar-EG" altLang="ar-EG" smtClean="0"/>
              <a:t>لقد كانت بقايا الملح العالق في جسد الفرعون..</a:t>
            </a:r>
            <a:br>
              <a:rPr lang="ar-EG" altLang="ar-EG" smtClean="0"/>
            </a:br>
            <a:r>
              <a:rPr lang="ar-EG" altLang="ar-EG" smtClean="0"/>
              <a:t>مع صورة عظامه المكسورة بدون تمزق الجلد.. والتي أظهرتها أشعة إكس..</a:t>
            </a:r>
            <a:br>
              <a:rPr lang="ar-EG" altLang="ar-EG" smtClean="0"/>
            </a:br>
            <a:r>
              <a:rPr lang="ar-EG" altLang="ar-EG" smtClean="0"/>
              <a:t>كان ذلك أكبر دلائل على أن الفرعون مات غريقا !!!!.. و أنه قد تكسرت عظامه دون اللحم</a:t>
            </a:r>
            <a:br>
              <a:rPr lang="ar-EG" altLang="ar-EG" smtClean="0"/>
            </a:br>
            <a:r>
              <a:rPr lang="ar-EG" altLang="ar-EG" smtClean="0"/>
              <a:t>بسبب قوة انضغاط الماء !!!!!.. وأن جثته استخرجت من البحر بعد غرقه فورا..</a:t>
            </a:r>
            <a:br>
              <a:rPr lang="ar-EG" altLang="ar-EG" smtClean="0"/>
            </a:br>
            <a:r>
              <a:rPr lang="ar-EG" altLang="ar-EG" smtClean="0"/>
              <a:t>ثم اسرعوا بتحنيط جثته لينجو بدنه !!!!!..</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
          <p:cNvSpPr>
            <a:spLocks noChangeArrowheads="1"/>
          </p:cNvSpPr>
          <p:nvPr/>
        </p:nvSpPr>
        <p:spPr bwMode="auto">
          <a:xfrm>
            <a:off x="0" y="381000"/>
            <a:ext cx="91440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r">
              <a:spcBef>
                <a:spcPct val="0"/>
              </a:spcBef>
              <a:buFontTx/>
              <a:buNone/>
            </a:pPr>
            <a:r>
              <a:rPr lang="ar-EG" altLang="ar-EG" sz="3000" dirty="0">
                <a:latin typeface="Arial" panose="020B0604020202020204" pitchFamily="34" charset="0"/>
              </a:rPr>
              <a:t>*والغريب أنهم استطاعوا أيضا تفسير الوضعية الغريبة ليده اليسرى. وذلك أنه كان يمسك لجام فرسه أو السيف بيده اليمنى.. ودرعه باليد اليسرى. وأنه في وقت </a:t>
            </a:r>
            <a:r>
              <a:rPr lang="ar-EG" altLang="ar-EG" sz="3000" dirty="0" err="1">
                <a:latin typeface="Arial" panose="020B0604020202020204" pitchFamily="34" charset="0"/>
              </a:rPr>
              <a:t>الغرق.ونتيجة</a:t>
            </a:r>
            <a:r>
              <a:rPr lang="ar-EG" altLang="ar-EG" sz="3000" dirty="0">
                <a:latin typeface="Arial" panose="020B0604020202020204" pitchFamily="34" charset="0"/>
              </a:rPr>
              <a:t> لشدة المفاجأة وبلوغ حالاته العصبية لذروتها ساعة الموت ودفعه الماء </a:t>
            </a:r>
            <a:r>
              <a:rPr lang="ar-EG" altLang="ar-EG" sz="3000" dirty="0" err="1">
                <a:latin typeface="Arial" panose="020B0604020202020204" pitchFamily="34" charset="0"/>
              </a:rPr>
              <a:t>بدرعه.فقد</a:t>
            </a:r>
            <a:r>
              <a:rPr lang="ar-EG" altLang="ar-EG" sz="3000" dirty="0">
                <a:latin typeface="Arial" panose="020B0604020202020204" pitchFamily="34" charset="0"/>
              </a:rPr>
              <a:t> تشنجت يده اليسرى </a:t>
            </a:r>
            <a:r>
              <a:rPr lang="ar-EG" altLang="ar-EG" sz="3000" dirty="0" err="1">
                <a:latin typeface="Arial" panose="020B0604020202020204" pitchFamily="34" charset="0"/>
              </a:rPr>
              <a:t>وتيبست</a:t>
            </a:r>
            <a:r>
              <a:rPr lang="ar-EG" altLang="ar-EG" sz="3000" dirty="0">
                <a:latin typeface="Arial" panose="020B0604020202020204" pitchFamily="34" charset="0"/>
              </a:rPr>
              <a:t> على هذا الوضع !!!.. فاستحالت عودتها بعد ذلك لمكانها مرة أخرى كما هو معروف طبيا.. أي أن ذلك يشابه تماما ما يعرفه الطبيب الشرعي من حالة تيبس يد الضحية وإمساكها بشيء من القاتل. كملابسه مثلا !!!!!...</a:t>
            </a:r>
            <a:br>
              <a:rPr lang="ar-EG" altLang="ar-EG" sz="3000" dirty="0">
                <a:latin typeface="Arial" panose="020B0604020202020204" pitchFamily="34" charset="0"/>
              </a:rPr>
            </a:br>
            <a:r>
              <a:rPr lang="ar-EG" altLang="ar-EG" sz="3000" dirty="0">
                <a:latin typeface="Arial" panose="020B0604020202020204" pitchFamily="34" charset="0"/>
              </a:rPr>
              <a:t>* لكن أمراً غريباً مازال يحير البروفيسور موريس.. ألا </a:t>
            </a:r>
            <a:r>
              <a:rPr lang="ar-EG" altLang="ar-EG" sz="3000" dirty="0" err="1">
                <a:latin typeface="Arial" panose="020B0604020202020204" pitchFamily="34" charset="0"/>
              </a:rPr>
              <a:t>وهو:كيف</a:t>
            </a:r>
            <a:r>
              <a:rPr lang="ar-EG" altLang="ar-EG" sz="3000" dirty="0">
                <a:latin typeface="Arial" panose="020B0604020202020204" pitchFamily="34" charset="0"/>
              </a:rPr>
              <a:t> بقيت هذه الجثة أكثر سلامة من غيرها رغم أنها استُخرجت من البحر ؟؟؟!!!..</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p:cNvSpPr>
            <a:spLocks noChangeArrowheads="1"/>
          </p:cNvSpPr>
          <p:nvPr/>
        </p:nvSpPr>
        <p:spPr bwMode="auto">
          <a:xfrm>
            <a:off x="228600" y="152400"/>
            <a:ext cx="83820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r">
              <a:spcBef>
                <a:spcPct val="0"/>
              </a:spcBef>
              <a:buFontTx/>
              <a:buNone/>
            </a:pPr>
            <a:r>
              <a:rPr lang="ar-EG" altLang="ar-EG" sz="3000" dirty="0">
                <a:latin typeface="Arial" panose="020B0604020202020204" pitchFamily="34" charset="0"/>
              </a:rPr>
              <a:t>* كان موريس بوكاي يعد تقريراً نهائيا عما كان </a:t>
            </a:r>
            <a:r>
              <a:rPr lang="ar-EG" altLang="ar-EG" sz="3000" dirty="0" err="1">
                <a:latin typeface="Arial" panose="020B0604020202020204" pitchFamily="34" charset="0"/>
              </a:rPr>
              <a:t>يعتقده</a:t>
            </a:r>
            <a:r>
              <a:rPr lang="ar-EG" altLang="ar-EG" sz="3000" dirty="0">
                <a:latin typeface="Arial" panose="020B0604020202020204" pitchFamily="34" charset="0"/>
              </a:rPr>
              <a:t> ( اكتشافاً جديداً ).. في انتشال جثة فرعون (( من البحر )).. وكان يحلم بسبق صحفي كبير نتيجة هذا الاكتشاف !!!..</a:t>
            </a:r>
            <a:br>
              <a:rPr lang="ar-EG" altLang="ar-EG" sz="3000" dirty="0">
                <a:latin typeface="Arial" panose="020B0604020202020204" pitchFamily="34" charset="0"/>
              </a:rPr>
            </a:br>
            <a:r>
              <a:rPr lang="ar-EG" altLang="ar-EG" sz="3000" dirty="0">
                <a:latin typeface="Arial" panose="020B0604020202020204" pitchFamily="34" charset="0"/>
              </a:rPr>
              <a:t>* حتى همس أحدهم في أذنه قائلا: لا تتعجل </a:t>
            </a:r>
            <a:r>
              <a:rPr lang="ar-EG" altLang="ar-EG" sz="3000" dirty="0" err="1">
                <a:latin typeface="Arial" panose="020B0604020202020204" pitchFamily="34" charset="0"/>
              </a:rPr>
              <a:t>مسيو</a:t>
            </a:r>
            <a:r>
              <a:rPr lang="ar-EG" altLang="ar-EG" sz="3000" dirty="0">
                <a:latin typeface="Arial" panose="020B0604020202020204" pitchFamily="34" charset="0"/>
              </a:rPr>
              <a:t> موريس.... فإن المسلمين يعرفون بالفعل (( غرق هذه المومياء )) !!!!!!... فقرآنهم منذ 14 قرنا يخبرهم بذلك !!!..* فتعجب البروفيسور من هذا الكلام. واستنكر بشدة هذا الخبر واستغربه !! فمثل هذا </a:t>
            </a:r>
            <a:r>
              <a:rPr lang="ar-EG" altLang="ar-EG" sz="3000" dirty="0" err="1">
                <a:latin typeface="Arial" panose="020B0604020202020204" pitchFamily="34" charset="0"/>
              </a:rPr>
              <a:t>الإكتشاف</a:t>
            </a:r>
            <a:r>
              <a:rPr lang="ar-EG" altLang="ar-EG" sz="3000" dirty="0">
                <a:latin typeface="Arial" panose="020B0604020202020204" pitchFamily="34" charset="0"/>
              </a:rPr>
              <a:t> لا يمكن معرفته إلا بتطور العلم الحديث وعبر أجهزة حاسوبية حديثة بالغة </a:t>
            </a:r>
            <a:r>
              <a:rPr lang="ar-EG" altLang="ar-EG" sz="3000" dirty="0" err="1">
                <a:latin typeface="Arial" panose="020B0604020202020204" pitchFamily="34" charset="0"/>
              </a:rPr>
              <a:t>الدقة.ثم</a:t>
            </a:r>
            <a:r>
              <a:rPr lang="ar-EG" altLang="ar-EG" sz="3000" dirty="0">
                <a:latin typeface="Arial" panose="020B0604020202020204" pitchFamily="34" charset="0"/>
              </a:rPr>
              <a:t> ( وهو الأهم )أن المومياء تم اكتشافها أصلا عام 1898 !!!!..</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ChangeArrowheads="1"/>
          </p:cNvSpPr>
          <p:nvPr/>
        </p:nvSpPr>
        <p:spPr bwMode="auto">
          <a:xfrm>
            <a:off x="304800" y="474663"/>
            <a:ext cx="8534400" cy="951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r">
              <a:spcBef>
                <a:spcPct val="0"/>
              </a:spcBef>
              <a:buFontTx/>
              <a:buNone/>
            </a:pPr>
            <a:r>
              <a:rPr lang="ar-EG" altLang="ar-EG" sz="3600">
                <a:latin typeface="Arial" panose="020B0604020202020204" pitchFamily="34" charset="0"/>
              </a:rPr>
              <a:t> *فازداد البروفيسور ذهولا وأخذ يتساءل: كيف يستقيم في  العقل هذا الكلام ؟؟؟.والبشرية جمعاء وليس العرب فقط لم </a:t>
            </a:r>
            <a:r>
              <a:rPr lang="en-US" altLang="ar-EG" sz="3600">
                <a:latin typeface="Arial" panose="020B0604020202020204" pitchFamily="34" charset="0"/>
              </a:rPr>
              <a:t>  </a:t>
            </a:r>
            <a:r>
              <a:rPr lang="ar-EG" altLang="ar-EG" sz="3600">
                <a:latin typeface="Arial" panose="020B0604020202020204" pitchFamily="34" charset="0"/>
              </a:rPr>
              <a:t>يكونوا يعلمون شيئا عن قيام قدماء المصريين بتحنيط جثث الفراعنة أصلا إلا قبل عقود قليلة فقط من الزمان !!.</a:t>
            </a:r>
            <a:br>
              <a:rPr lang="ar-EG" altLang="ar-EG" sz="3600">
                <a:latin typeface="Arial" panose="020B0604020202020204" pitchFamily="34" charset="0"/>
              </a:rPr>
            </a:br>
            <a:r>
              <a:rPr lang="ar-EG" altLang="ar-EG" sz="3600">
                <a:latin typeface="Arial" panose="020B0604020202020204" pitchFamily="34" charset="0"/>
              </a:rPr>
              <a:t>* جلس موريس بوكاي ليلته محدقا بجثمان فرعون.. وهو   يسترجع في ذهنه ما قاله له صاحبه من أن قرآن المسلمين: ( يتحدث عن نجاة هذه الجثة بعد الغرق ).بينما كتابهم المقدس: ( يتحدث فقط عن غرق فرعون أثناء مطاردته لسيدنا موسى عليه السلام دون أن يتعرض لمصير جثمانه ). وأخذ يقول في نفسه:</a:t>
            </a:r>
            <a:br>
              <a:rPr lang="ar-EG" altLang="ar-EG" sz="3600">
                <a:latin typeface="Arial" panose="020B0604020202020204" pitchFamily="34" charset="0"/>
              </a:rPr>
            </a:br>
            <a:r>
              <a:rPr lang="ar-EG" altLang="ar-EG" sz="3600">
                <a:latin typeface="Arial" panose="020B0604020202020204" pitchFamily="34" charset="0"/>
              </a:rPr>
              <a:t/>
            </a:r>
            <a:br>
              <a:rPr lang="ar-EG" altLang="ar-EG" sz="3600">
                <a:latin typeface="Arial" panose="020B0604020202020204" pitchFamily="34" charset="0"/>
              </a:rPr>
            </a:br>
            <a:r>
              <a:rPr lang="ar-EG" altLang="ar-EG" sz="3600">
                <a:latin typeface="Arial" panose="020B0604020202020204" pitchFamily="34" charset="0"/>
              </a:rPr>
              <a:t/>
            </a:r>
            <a:br>
              <a:rPr lang="ar-EG" altLang="ar-EG" sz="3600">
                <a:latin typeface="Arial" panose="020B0604020202020204" pitchFamily="34" charset="0"/>
              </a:rPr>
            </a:br>
            <a:r>
              <a:rPr lang="ar-EG" altLang="ar-EG" sz="3600">
                <a:latin typeface="Arial" panose="020B0604020202020204" pitchFamily="34" charset="0"/>
              </a:rPr>
              <a:t/>
            </a:r>
            <a:br>
              <a:rPr lang="ar-EG" altLang="ar-EG" sz="3600">
                <a:latin typeface="Arial" panose="020B0604020202020204" pitchFamily="34" charset="0"/>
              </a:rPr>
            </a:br>
            <a:r>
              <a:rPr lang="ar-EG" altLang="ar-EG" sz="3600">
                <a:latin typeface="Arial" panose="020B0604020202020204" pitchFamily="34" charset="0"/>
              </a:rPr>
              <a:t>هل يُعقل أن يكون هذا المحنط أمامي هو فرعون الذي كان يطارد موسى بالفعل ؟؟؟..</a:t>
            </a:r>
            <a:br>
              <a:rPr lang="ar-EG" altLang="ar-EG" sz="3600">
                <a:latin typeface="Arial" panose="020B0604020202020204" pitchFamily="34" charset="0"/>
              </a:rPr>
            </a:br>
            <a:r>
              <a:rPr lang="ar-EG" altLang="ar-EG" sz="3600">
                <a:latin typeface="Arial" panose="020B0604020202020204" pitchFamily="34" charset="0"/>
              </a:rPr>
              <a:t>وهل يُعقل أن يعرف محمدهم هذه الحقيقة قبل أكثر من ألف عام ؟؟!!!!..</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ChangeArrowheads="1"/>
          </p:cNvSpPr>
          <p:nvPr/>
        </p:nvSpPr>
        <p:spPr bwMode="auto">
          <a:xfrm>
            <a:off x="228600" y="320675"/>
            <a:ext cx="89154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r">
              <a:spcBef>
                <a:spcPct val="0"/>
              </a:spcBef>
              <a:buFontTx/>
              <a:buNone/>
            </a:pPr>
            <a:r>
              <a:rPr lang="ar-EG" altLang="ar-EG" sz="2400">
                <a:latin typeface="Arial" panose="020B0604020202020204" pitchFamily="34" charset="0"/>
              </a:rPr>
              <a:t>*لم يستطع موريس أن ينام ليلتها.. وطلب أن يأتوا له بالتوراة ( العهد القديم )..فأخذ يقرأ في التوراة قوله: فرجع الماء وغطى مركبات وفرسان جميع جيش فرعون الذي دخل وراءهم في البحر..</a:t>
            </a:r>
            <a:br>
              <a:rPr lang="ar-EG" altLang="ar-EG" sz="2400">
                <a:latin typeface="Arial" panose="020B0604020202020204" pitchFamily="34" charset="0"/>
              </a:rPr>
            </a:br>
            <a:r>
              <a:rPr lang="ar-EG" altLang="ar-EG" sz="2400">
                <a:latin typeface="Arial" panose="020B0604020202020204" pitchFamily="34" charset="0"/>
              </a:rPr>
              <a:t>ولم يبق منهم ولا أحد.وبقي موريس بوكاي حائراً.. فحتى الإنجيل لم يتحدث عن نجاة هذه الجثة وبقائهاسليمة. لا التوراة ولا الإنجيل ذكر مصير جثة فرعون !!!!..</a:t>
            </a:r>
            <a:br>
              <a:rPr lang="ar-EG" altLang="ar-EG" sz="2400">
                <a:latin typeface="Arial" panose="020B0604020202020204" pitchFamily="34" charset="0"/>
              </a:rPr>
            </a:br>
            <a:r>
              <a:rPr lang="ar-EG" altLang="ar-EG" sz="2400">
                <a:latin typeface="Arial" panose="020B0604020202020204" pitchFamily="34" charset="0"/>
              </a:rPr>
              <a:t/>
            </a:r>
            <a:br>
              <a:rPr lang="ar-EG" altLang="ar-EG" sz="2400">
                <a:latin typeface="Arial" panose="020B0604020202020204" pitchFamily="34" charset="0"/>
              </a:rPr>
            </a:br>
            <a:r>
              <a:rPr lang="ar-EG" altLang="ar-EG" sz="2400">
                <a:latin typeface="Arial" panose="020B0604020202020204" pitchFamily="34" charset="0"/>
              </a:rPr>
              <a:t>* بعد أن تمت معالجة جثمان فرعون وترميمه أعادت فرنسا لمصر المومياء.. ولكن موريس لم يهنأ له قرار ولم يهدأ له بال منذ أن هزه الخبر الذي يتناقله المسلمون</a:t>
            </a:r>
            <a:br>
              <a:rPr lang="ar-EG" altLang="ar-EG" sz="2400">
                <a:latin typeface="Arial" panose="020B0604020202020204" pitchFamily="34" charset="0"/>
              </a:rPr>
            </a:br>
            <a:r>
              <a:rPr lang="ar-EG" altLang="ar-EG" sz="2400">
                <a:latin typeface="Arial" panose="020B0604020202020204" pitchFamily="34" charset="0"/>
              </a:rPr>
              <a:t>عن سلامة هذه الجثة.. فحزم أمتعته وقرر السفر لبلاد المسلمين لمقابلة عدد من علماء</a:t>
            </a:r>
            <a:br>
              <a:rPr lang="ar-EG" altLang="ar-EG" sz="2400">
                <a:latin typeface="Arial" panose="020B0604020202020204" pitchFamily="34" charset="0"/>
              </a:rPr>
            </a:br>
            <a:r>
              <a:rPr lang="ar-EG" altLang="ar-EG" sz="2400">
                <a:latin typeface="Arial" panose="020B0604020202020204" pitchFamily="34" charset="0"/>
              </a:rPr>
              <a:t>التشريح المسلمين.. وهناك كان أول حديث تحدثه معهم عما اكشتفه من نجاة جثة فرعون</a:t>
            </a:r>
            <a:br>
              <a:rPr lang="ar-EG" altLang="ar-EG" sz="2400">
                <a:latin typeface="Arial" panose="020B0604020202020204" pitchFamily="34" charset="0"/>
              </a:rPr>
            </a:br>
            <a:r>
              <a:rPr lang="ar-EG" altLang="ar-EG" sz="2400">
                <a:latin typeface="Arial" panose="020B0604020202020204" pitchFamily="34" charset="0"/>
              </a:rPr>
              <a:t>بعد الغرق !!!!... فقام أحدهم وفتح له المصحف وقرأ له قوله تعالى: </a:t>
            </a:r>
          </a:p>
          <a:p>
            <a:pPr algn="r">
              <a:spcBef>
                <a:spcPct val="0"/>
              </a:spcBef>
              <a:buFontTx/>
              <a:buNone/>
            </a:pPr>
            <a:endParaRPr lang="ar-EG" altLang="ar-EG" sz="1800">
              <a:latin typeface="Arial" panose="020B0604020202020204" pitchFamily="34" charset="0"/>
            </a:endParaRPr>
          </a:p>
          <a:p>
            <a:pPr algn="r">
              <a:spcBef>
                <a:spcPct val="0"/>
              </a:spcBef>
              <a:buFontTx/>
              <a:buNone/>
            </a:pPr>
            <a:endParaRPr lang="ar-EG" altLang="ar-EG" sz="1800">
              <a:latin typeface="Arial" panose="020B0604020202020204" pitchFamily="34" charset="0"/>
            </a:endParaRPr>
          </a:p>
        </p:txBody>
      </p:sp>
      <p:sp>
        <p:nvSpPr>
          <p:cNvPr id="67587" name="Rectangle 2"/>
          <p:cNvSpPr>
            <a:spLocks noChangeArrowheads="1"/>
          </p:cNvSpPr>
          <p:nvPr/>
        </p:nvSpPr>
        <p:spPr bwMode="auto">
          <a:xfrm>
            <a:off x="1295400" y="4343400"/>
            <a:ext cx="7467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rtl="1">
              <a:spcBef>
                <a:spcPct val="0"/>
              </a:spcBef>
              <a:buFontTx/>
              <a:buNone/>
            </a:pPr>
            <a:r>
              <a:rPr lang="ar-EG" altLang="ar-EG">
                <a:latin typeface="Arial" panose="020B0604020202020204" pitchFamily="34" charset="0"/>
              </a:rPr>
              <a:t>' فاليوم ننجيك ببدنك لتكون لمن خلفك آية.. وإن كثيرا من الناس عن آياتنا لغافلون '..</a:t>
            </a:r>
            <a:br>
              <a:rPr lang="ar-EG" altLang="ar-EG">
                <a:latin typeface="Arial" panose="020B0604020202020204" pitchFamily="34" charset="0"/>
              </a:rPr>
            </a:br>
            <a:r>
              <a:rPr lang="ar-EG" altLang="ar-EG">
                <a:latin typeface="Arial" panose="020B0604020202020204" pitchFamily="34" charset="0"/>
              </a:rPr>
              <a:t>سورة يونس - آية </a:t>
            </a:r>
            <a:r>
              <a:rPr lang="ar-EG" altLang="ar-EG" sz="2400">
                <a:latin typeface="Arial" panose="020B0604020202020204" pitchFamily="34" charset="0"/>
              </a:rPr>
              <a:t>9</a:t>
            </a:r>
            <a:r>
              <a:rPr lang="ar-EG" altLang="ar-EG" sz="1800">
                <a:latin typeface="Arial" panose="020B0604020202020204" pitchFamily="34" charset="0"/>
              </a:rPr>
              <a:t>2.</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752600"/>
            <a:ext cx="8229600" cy="2862263"/>
          </a:xfrm>
          <a:prstGeom prst="rect">
            <a:avLst/>
          </a:prstGeom>
        </p:spPr>
        <p:txBody>
          <a:bodyPr>
            <a:spAutoFit/>
          </a:bodyPr>
          <a:lstStyle/>
          <a:p>
            <a:pPr algn="just" rtl="1">
              <a:defRPr/>
            </a:pPr>
            <a:r>
              <a:rPr lang="ar-EG" sz="6000" dirty="0">
                <a:solidFill>
                  <a:srgbClr val="66FF33"/>
                </a:solidFill>
              </a:rPr>
              <a:t>نادى </a:t>
            </a:r>
            <a:r>
              <a:rPr lang="ar-EG" sz="6000" dirty="0">
                <a:solidFill>
                  <a:srgbClr val="FF0000"/>
                </a:solidFill>
              </a:rPr>
              <a:t>موريس بوكالى </a:t>
            </a:r>
            <a:r>
              <a:rPr lang="ar-EG" sz="6000" dirty="0">
                <a:solidFill>
                  <a:schemeClr val="accent6"/>
                </a:solidFill>
              </a:rPr>
              <a:t>بأعلى </a:t>
            </a:r>
            <a:r>
              <a:rPr lang="ar-EG" sz="6000" dirty="0" err="1">
                <a:solidFill>
                  <a:schemeClr val="accent6"/>
                </a:solidFill>
              </a:rPr>
              <a:t>بأعلى</a:t>
            </a:r>
            <a:r>
              <a:rPr lang="ar-EG" sz="6000" dirty="0">
                <a:solidFill>
                  <a:schemeClr val="accent6"/>
                </a:solidFill>
              </a:rPr>
              <a:t> صوته</a:t>
            </a:r>
            <a:r>
              <a:rPr lang="ar-EG" sz="6000" dirty="0">
                <a:solidFill>
                  <a:srgbClr val="66FF33"/>
                </a:solidFill>
              </a:rPr>
              <a:t>: </a:t>
            </a:r>
            <a:r>
              <a:rPr lang="ar-EG" sz="6000" b="1" dirty="0"/>
              <a:t>لقد دخلت الإسلام وآمنت بهذا القرآن.</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838200"/>
          </a:xfrm>
        </p:spPr>
        <p:txBody>
          <a:bodyPr/>
          <a:lstStyle/>
          <a:p>
            <a:pPr>
              <a:defRPr/>
            </a:pPr>
            <a:r>
              <a:rPr lang="ar-EG" sz="6000" dirty="0" smtClean="0">
                <a:solidFill>
                  <a:schemeClr val="accent6"/>
                </a:solidFill>
              </a:rPr>
              <a:t>هلاك قوم نوح</a:t>
            </a:r>
            <a:endParaRPr lang="ar-EG" sz="6000" dirty="0">
              <a:solidFill>
                <a:schemeClr val="accent6"/>
              </a:solidFill>
            </a:endParaRPr>
          </a:p>
        </p:txBody>
      </p:sp>
      <p:sp>
        <p:nvSpPr>
          <p:cNvPr id="8195" name="Content Placeholder 2"/>
          <p:cNvSpPr>
            <a:spLocks noGrp="1"/>
          </p:cNvSpPr>
          <p:nvPr>
            <p:ph idx="1"/>
          </p:nvPr>
        </p:nvSpPr>
        <p:spPr>
          <a:xfrm>
            <a:off x="304800" y="1676400"/>
            <a:ext cx="8610600" cy="5029200"/>
          </a:xfrm>
        </p:spPr>
        <p:txBody>
          <a:bodyPr/>
          <a:lstStyle/>
          <a:p>
            <a:pPr algn="ctr" rtl="1">
              <a:buFontTx/>
              <a:buNone/>
            </a:pPr>
            <a:r>
              <a:rPr lang="ar-EG" altLang="ar-EG" sz="4400" b="1" smtClean="0">
                <a:solidFill>
                  <a:srgbClr val="FF0000"/>
                </a:solidFill>
              </a:rPr>
              <a:t>إقناع</a:t>
            </a:r>
            <a:endParaRPr lang="en-US" altLang="ar-EG" sz="4400" smtClean="0">
              <a:solidFill>
                <a:srgbClr val="FF0000"/>
              </a:solidFill>
            </a:endParaRPr>
          </a:p>
          <a:p>
            <a:pPr algn="just" rtl="1">
              <a:buFontTx/>
              <a:buNone/>
            </a:pPr>
            <a:r>
              <a:rPr lang="ar-EG" altLang="ar-EG" b="1" smtClean="0"/>
              <a:t>   </a:t>
            </a:r>
            <a:r>
              <a:rPr lang="ar-EG" altLang="ar-EG" smtClean="0"/>
              <a:t>{لَقَدْ أَرْسَلْنَا نُوحاً إِلَى قَوْمِهِ فَقَالَ يَا قَوْمِ اعْبُدُواْ اللَّهَ مَا لَكُم مِّنْ إِلَـهٍ غَيْرُهُ </a:t>
            </a:r>
            <a:r>
              <a:rPr lang="ar-EG" altLang="ar-EG" smtClean="0">
                <a:solidFill>
                  <a:srgbClr val="009900"/>
                </a:solidFill>
              </a:rPr>
              <a:t>إِنِّيَ أَخَافُ عَلَيْكُمْ عَذَابَ يَوْمٍ عَظِيمٍ </a:t>
            </a:r>
            <a:r>
              <a:rPr lang="ar-EG" altLang="ar-EG" smtClean="0"/>
              <a:t>}الأعراف59</a:t>
            </a:r>
            <a:endParaRPr lang="en-US" altLang="ar-EG" smtClean="0"/>
          </a:p>
          <a:p>
            <a:pPr algn="just" rtl="1">
              <a:buFontTx/>
              <a:buNone/>
            </a:pPr>
            <a:r>
              <a:rPr lang="ar-EG" altLang="ar-EG" smtClean="0"/>
              <a:t>   {وَاتْلُ عَلَيْهِمْ نَبَأَ نُوحٍ إِذْ قَالَ لِقَوْمِهِ يَا قَوْمِ إِن كَانَ كَبُرَ عَلَيْكُم مَّقَامِي وَتَذْكِيرِي بِآيَاتِ اللّهِ فَعَلَى اللّهِ تَوَكَّلْتُ </a:t>
            </a:r>
            <a:r>
              <a:rPr lang="ar-EG" altLang="ar-EG" smtClean="0">
                <a:solidFill>
                  <a:srgbClr val="009900"/>
                </a:solidFill>
              </a:rPr>
              <a:t>فَأَجْمِعُواْ أَمْرَكُمْ وَشُرَكَاءكُمْ</a:t>
            </a:r>
            <a:r>
              <a:rPr lang="ar-EG" altLang="ar-EG" smtClean="0"/>
              <a:t> ثُمَّ لاَ يَكُنْ أَمْرُكُمْ عَلَيْكُمْ غُمَّةً ثُمَّ اقْضُواْ إِلَيَّ وَلاَ تُنظِرُونِ }يونس71</a:t>
            </a:r>
            <a:endParaRPr lang="en-US" altLang="ar-EG" smtClean="0"/>
          </a:p>
          <a:p>
            <a:pPr algn="just" rtl="1">
              <a:buFontTx/>
              <a:buNone/>
            </a:pPr>
            <a:r>
              <a:rPr lang="ar-EG" altLang="ar-EG" smtClean="0"/>
              <a:t>  {إِنَّا أَرْسَلْنَا نُوحاً إِلَى قَوْمِهِ أَنْ أَنذِرْ قَوْمَكَ مِن قَبْلِ أَن يَأْتِيَهُمْ عَذَابٌ أَلِيمٌ }نوح1</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6082637"/>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6000" b="1" dirty="0" smtClean="0">
                <a:solidFill>
                  <a:schemeClr val="accent6"/>
                </a:solidFill>
              </a:rPr>
              <a:t>هلاك قوم نوح:</a:t>
            </a:r>
            <a:r>
              <a:rPr lang="ar-EG" sz="6000" b="1" dirty="0" smtClean="0">
                <a:solidFill>
                  <a:srgbClr val="FF0000"/>
                </a:solidFill>
              </a:rPr>
              <a:t>عناد وتكذيب</a:t>
            </a:r>
            <a:endParaRPr lang="ar-EG" dirty="0">
              <a:solidFill>
                <a:srgbClr val="FF0000"/>
              </a:solidFill>
            </a:endParaRPr>
          </a:p>
        </p:txBody>
      </p:sp>
      <p:sp>
        <p:nvSpPr>
          <p:cNvPr id="9219" name="Content Placeholder 2"/>
          <p:cNvSpPr>
            <a:spLocks noGrp="1"/>
          </p:cNvSpPr>
          <p:nvPr>
            <p:ph idx="1"/>
          </p:nvPr>
        </p:nvSpPr>
        <p:spPr>
          <a:xfrm>
            <a:off x="533400" y="1981200"/>
            <a:ext cx="8153400" cy="4876800"/>
          </a:xfrm>
        </p:spPr>
        <p:txBody>
          <a:bodyPr/>
          <a:lstStyle/>
          <a:p>
            <a:pPr algn="r" rtl="1">
              <a:buFontTx/>
              <a:buNone/>
            </a:pPr>
            <a:r>
              <a:rPr lang="ar-EG" altLang="ar-EG" b="1" dirty="0" smtClean="0"/>
              <a:t>  </a:t>
            </a:r>
            <a:r>
              <a:rPr lang="ar-EG" altLang="ar-EG" dirty="0" smtClean="0"/>
              <a:t>{قَالُواْ يَا نُوحُ قَدْ جَادَلْتَنَا فَأَكْثَرْتَ جِدَالَنَا فَأْتَنِا بِمَا تَعِدُنَا إِن كُنتَ مِنَ الصَّادِقِينَ }هود32</a:t>
            </a:r>
            <a:endParaRPr lang="en-US" altLang="ar-EG" dirty="0" smtClean="0"/>
          </a:p>
          <a:p>
            <a:pPr algn="r" rtl="1">
              <a:buFontTx/>
              <a:buNone/>
            </a:pPr>
            <a:r>
              <a:rPr lang="ar-EG" altLang="ar-EG" dirty="0" smtClean="0"/>
              <a:t>  {قَالُوا لَئِن لَّمْ تَنتَهِ يَا نُوحُ لَتَكُونَنَّ </a:t>
            </a:r>
            <a:r>
              <a:rPr lang="ar-EG" altLang="ar-EG" dirty="0" smtClean="0">
                <a:solidFill>
                  <a:srgbClr val="FF0000"/>
                </a:solidFill>
              </a:rPr>
              <a:t>مِنَ الْمَرْجُومِينَ </a:t>
            </a:r>
            <a:r>
              <a:rPr lang="ar-EG" altLang="ar-EG" dirty="0" smtClean="0"/>
              <a:t>}الشعراء116</a:t>
            </a:r>
            <a:endParaRPr lang="en-US" altLang="ar-EG" dirty="0" smtClean="0"/>
          </a:p>
          <a:p>
            <a:pPr algn="r" rtl="1">
              <a:buFontTx/>
              <a:buNone/>
            </a:pPr>
            <a:r>
              <a:rPr lang="ar-EG" altLang="ar-EG" dirty="0" smtClean="0"/>
              <a:t>  {</a:t>
            </a:r>
            <a:r>
              <a:rPr lang="ar-EG" altLang="ar-EG" dirty="0" smtClean="0">
                <a:solidFill>
                  <a:srgbClr val="FF0000"/>
                </a:solidFill>
              </a:rPr>
              <a:t>كَذَّبَتْ</a:t>
            </a:r>
            <a:r>
              <a:rPr lang="ar-EG" altLang="ar-EG" dirty="0" smtClean="0"/>
              <a:t> قَبْلَهُمْ قَوْمُ نُوحٍ وَأَصْحَابُ الرَّسِّ وَثَمُودُ }ق12</a:t>
            </a:r>
            <a:endParaRPr lang="en-US" altLang="ar-EG" dirty="0" smtClean="0"/>
          </a:p>
          <a:p>
            <a:pPr algn="r" rtl="1">
              <a:buFontTx/>
              <a:buNone/>
            </a:pPr>
            <a:r>
              <a:rPr lang="ar-EG" altLang="ar-EG" dirty="0" smtClean="0"/>
              <a:t>  {وَقَوْمَ نُوحٍ مِّن قَبْلُ إِنَّهُمْ كَانُوا </a:t>
            </a:r>
            <a:r>
              <a:rPr lang="ar-EG" altLang="ar-EG" dirty="0" smtClean="0">
                <a:solidFill>
                  <a:srgbClr val="FF0000"/>
                </a:solidFill>
              </a:rPr>
              <a:t>قَوْماً فَاسِقِينَ </a:t>
            </a:r>
            <a:r>
              <a:rPr lang="ar-EG" altLang="ar-EG" dirty="0" smtClean="0"/>
              <a:t>}الذاريات46</a:t>
            </a:r>
            <a:endParaRPr lang="en-US" altLang="ar-EG" dirty="0" smtClean="0"/>
          </a:p>
          <a:p>
            <a:pPr algn="r" rtl="1">
              <a:buFontTx/>
              <a:buNone/>
            </a:pPr>
            <a:r>
              <a:rPr lang="ar-EG" altLang="ar-EG" dirty="0" smtClean="0"/>
              <a:t> {وَقَوْمَ نُوحٍ مِّن قَبْلُ إِنَّهُمْ كَانُوا </a:t>
            </a:r>
            <a:r>
              <a:rPr lang="ar-EG" altLang="ar-EG" dirty="0" smtClean="0">
                <a:solidFill>
                  <a:srgbClr val="FF0000"/>
                </a:solidFill>
              </a:rPr>
              <a:t>هُمْ أَظْلَمَ وَأَطْغَى </a:t>
            </a:r>
            <a:r>
              <a:rPr lang="ar-EG" altLang="ar-EG" dirty="0" smtClean="0"/>
              <a:t>}النجم52</a:t>
            </a:r>
            <a:endParaRPr lang="en-US" altLang="ar-EG" dirty="0" smtClean="0"/>
          </a:p>
          <a:p>
            <a:pPr algn="r" rtl="1">
              <a:buFontTx/>
              <a:buNone/>
            </a:pPr>
            <a:r>
              <a:rPr lang="ar-EG" altLang="ar-EG" dirty="0" smtClean="0"/>
              <a:t>{كَذَّبَتْ قَبْلَهُمْ قَوْمُ نُوحٍ فَكَذَّبُوا عَبْدَنَا </a:t>
            </a:r>
            <a:r>
              <a:rPr lang="ar-EG" altLang="ar-EG" dirty="0" smtClean="0">
                <a:solidFill>
                  <a:srgbClr val="FF0000"/>
                </a:solidFill>
              </a:rPr>
              <a:t>وَقَالُوا مَجْنُونٌ وَازْدُجِرَ </a:t>
            </a:r>
            <a:r>
              <a:rPr lang="ar-EG" altLang="ar-EG" dirty="0" smtClean="0"/>
              <a:t>}القمر9</a:t>
            </a:r>
            <a:endParaRPr lang="en-US" altLang="ar-EG" dirty="0" smtClean="0"/>
          </a:p>
          <a:p>
            <a:pPr algn="r"/>
            <a:endParaRPr lang="ar-EG" altLang="ar-EG" dirty="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47" y="5867400"/>
            <a:ext cx="819705" cy="622963"/>
          </a:xfrm>
          <a:prstGeom prst="rect">
            <a:avLst/>
          </a:prstGeom>
        </p:spPr>
      </p:pic>
    </p:spTree>
  </p:cSld>
  <p:clrMapOvr>
    <a:masterClrMapping/>
  </p:clrMapOvr>
  <p:transition>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pPr>
              <a:defRPr/>
            </a:pPr>
            <a:r>
              <a:rPr lang="ar-EG" sz="5400" b="1" dirty="0" smtClean="0">
                <a:solidFill>
                  <a:schemeClr val="accent6"/>
                </a:solidFill>
              </a:rPr>
              <a:t>هلاك قوم نوح: </a:t>
            </a:r>
            <a:r>
              <a:rPr lang="ar-EG" sz="5400" b="1" dirty="0" smtClean="0">
                <a:solidFill>
                  <a:srgbClr val="C00000"/>
                </a:solidFill>
              </a:rPr>
              <a:t>شكوى ودعاء نوح </a:t>
            </a:r>
            <a:endParaRPr lang="ar-EG" sz="5400" b="1" dirty="0">
              <a:solidFill>
                <a:srgbClr val="C00000"/>
              </a:solidFill>
            </a:endParaRPr>
          </a:p>
        </p:txBody>
      </p:sp>
      <p:sp>
        <p:nvSpPr>
          <p:cNvPr id="10243" name="Content Placeholder 2"/>
          <p:cNvSpPr>
            <a:spLocks noGrp="1"/>
          </p:cNvSpPr>
          <p:nvPr>
            <p:ph idx="1"/>
          </p:nvPr>
        </p:nvSpPr>
        <p:spPr>
          <a:xfrm>
            <a:off x="685800" y="1981200"/>
            <a:ext cx="7772400" cy="4343400"/>
          </a:xfrm>
        </p:spPr>
        <p:txBody>
          <a:bodyPr/>
          <a:lstStyle/>
          <a:p>
            <a:pPr algn="just" rtl="1">
              <a:buFontTx/>
              <a:buNone/>
            </a:pPr>
            <a:r>
              <a:rPr lang="ar-EG" altLang="ar-EG" b="1" smtClean="0"/>
              <a:t>   </a:t>
            </a:r>
            <a:r>
              <a:rPr lang="ar-EG" altLang="ar-EG" sz="4400" smtClean="0"/>
              <a:t>{قَالَ نُوحٌ </a:t>
            </a:r>
            <a:r>
              <a:rPr lang="ar-EG" altLang="ar-EG" sz="4400" smtClean="0">
                <a:solidFill>
                  <a:srgbClr val="FF0000"/>
                </a:solidFill>
              </a:rPr>
              <a:t>رَّبِّ إِنَّهُمْ عَصَوْنِي </a:t>
            </a:r>
            <a:r>
              <a:rPr lang="ar-EG" altLang="ar-EG" sz="4400" smtClean="0"/>
              <a:t>وَاتَّبَعُوا مَن لَّمْ يَزِدْهُ مَالُهُ وَوَلَدُهُ إِلَّا خَسَاراً }نوح21</a:t>
            </a:r>
          </a:p>
          <a:p>
            <a:pPr algn="just" rtl="1">
              <a:buFontTx/>
              <a:buNone/>
            </a:pPr>
            <a:r>
              <a:rPr lang="ar-EG" altLang="ar-EG" sz="4400" smtClean="0"/>
              <a:t>  {وَقَالَ نُوحٌ </a:t>
            </a:r>
            <a:r>
              <a:rPr lang="ar-EG" altLang="ar-EG" sz="4400" smtClean="0">
                <a:solidFill>
                  <a:srgbClr val="FF0000"/>
                </a:solidFill>
              </a:rPr>
              <a:t>رَّبِّ لَا تَذَرْ </a:t>
            </a:r>
            <a:r>
              <a:rPr lang="ar-EG" altLang="ar-EG" sz="4400" smtClean="0"/>
              <a:t>عَلَى الْأَرْضِ مِنَ الْكَافِرِينَ دَيَّاراً }نوح26</a:t>
            </a:r>
          </a:p>
          <a:p>
            <a:pPr algn="just" rtl="1">
              <a:buFontTx/>
              <a:buNone/>
            </a:pPr>
            <a:r>
              <a:rPr lang="ar-EG" altLang="ar-EG" sz="4400" smtClean="0"/>
              <a:t> {وَلَقَدْ </a:t>
            </a:r>
            <a:r>
              <a:rPr lang="ar-EG" altLang="ar-EG" sz="4400" smtClean="0">
                <a:solidFill>
                  <a:srgbClr val="FF0000"/>
                </a:solidFill>
              </a:rPr>
              <a:t>نَادَانَا</a:t>
            </a:r>
            <a:r>
              <a:rPr lang="ar-EG" altLang="ar-EG" sz="4400" smtClean="0"/>
              <a:t> نُوحٌ فَلَنِعْمَ الْمُجِيبُونَ }الصافات75</a:t>
            </a:r>
            <a:endParaRPr lang="en-US" altLang="ar-EG" sz="4400" smtClean="0"/>
          </a:p>
          <a:p>
            <a:pPr algn="just" rtl="1"/>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381000" y="228600"/>
            <a:ext cx="8534400" cy="838200"/>
          </a:xfrm>
        </p:spPr>
        <p:txBody>
          <a:bodyPr/>
          <a:lstStyle/>
          <a:p>
            <a:pPr>
              <a:defRPr/>
            </a:pPr>
            <a:r>
              <a:rPr lang="ar-EG" b="1" dirty="0" smtClean="0">
                <a:solidFill>
                  <a:schemeClr val="accent6"/>
                </a:solidFill>
              </a:rPr>
              <a:t>هلاك قوم نوح:علم </a:t>
            </a:r>
            <a:r>
              <a:rPr lang="ar-EG" b="1" dirty="0" smtClean="0">
                <a:solidFill>
                  <a:srgbClr val="C00000"/>
                </a:solidFill>
              </a:rPr>
              <a:t>الرسول بالمصير</a:t>
            </a:r>
            <a:endParaRPr lang="ar-EG" dirty="0" smtClean="0">
              <a:solidFill>
                <a:srgbClr val="C00000"/>
              </a:solidFill>
            </a:endParaRPr>
          </a:p>
        </p:txBody>
      </p:sp>
      <p:sp>
        <p:nvSpPr>
          <p:cNvPr id="11267" name="Content Placeholder 2"/>
          <p:cNvSpPr>
            <a:spLocks noGrp="1"/>
          </p:cNvSpPr>
          <p:nvPr>
            <p:ph idx="1"/>
          </p:nvPr>
        </p:nvSpPr>
        <p:spPr>
          <a:xfrm>
            <a:off x="304800" y="1219200"/>
            <a:ext cx="8458200" cy="5638800"/>
          </a:xfrm>
        </p:spPr>
        <p:txBody>
          <a:bodyPr/>
          <a:lstStyle/>
          <a:p>
            <a:pPr algn="r" rtl="1">
              <a:buFontTx/>
              <a:buNone/>
            </a:pPr>
            <a:r>
              <a:rPr lang="ar-EG" altLang="ar-EG" b="1" smtClean="0"/>
              <a:t>  </a:t>
            </a:r>
            <a:r>
              <a:rPr lang="ar-EG" altLang="ar-EG" sz="3600" smtClean="0"/>
              <a:t>{وَأُوحِيَ إِلَى نُوحٍ </a:t>
            </a:r>
            <a:r>
              <a:rPr lang="ar-EG" altLang="ar-EG" sz="3600" smtClean="0">
                <a:solidFill>
                  <a:srgbClr val="FF0000"/>
                </a:solidFill>
              </a:rPr>
              <a:t>أَنَّهُ لَن يُؤْمِنَ مِن قَوْمِكَ إِلاَّ مَن قَدْ آمَنَ </a:t>
            </a:r>
            <a:r>
              <a:rPr lang="ar-EG" altLang="ar-EG" sz="3600" smtClean="0"/>
              <a:t>فَلاَ تَبْتَئِسْ بِمَا كَانُواْ يَفْعَلُونَ }هود36</a:t>
            </a:r>
          </a:p>
          <a:p>
            <a:pPr algn="r" rtl="1">
              <a:buFontTx/>
              <a:buNone/>
            </a:pPr>
            <a:r>
              <a:rPr lang="ar-EG" altLang="ar-EG" sz="3600" smtClean="0"/>
              <a:t>{قِيلَ يَا نُوحُ </a:t>
            </a:r>
            <a:r>
              <a:rPr lang="ar-EG" altLang="ar-EG" sz="3600" smtClean="0">
                <a:solidFill>
                  <a:srgbClr val="FF0000"/>
                </a:solidFill>
              </a:rPr>
              <a:t>اهْبِطْ بِسَلاَمٍ </a:t>
            </a:r>
            <a:r>
              <a:rPr lang="ar-EG" altLang="ar-EG" sz="3600" smtClean="0"/>
              <a:t>مِّنَّا وَبَركَاتٍ عَلَيْكَ وَعَلَى أُمَمٍ مِّمَّن مَّعَكَ وَأُمَمٌ سَنُمَتِّعُهُمْ ثُمَّ يَمَسُّهُم مِّنَّا عَذَابٌ أَلِيمٌ }هود48</a:t>
            </a:r>
            <a:endParaRPr lang="en-US" altLang="ar-EG" sz="3600" smtClean="0"/>
          </a:p>
          <a:p>
            <a:pPr algn="r" rtl="1">
              <a:buFontTx/>
              <a:buNone/>
            </a:pPr>
            <a:r>
              <a:rPr lang="ar-EG" altLang="ar-EG" sz="3600" smtClean="0"/>
              <a:t>  {وَنُوحاً إِذْ نَادَى مِن قَبْلُ فَاسْتَجَبْنَا لَهُ </a:t>
            </a:r>
            <a:r>
              <a:rPr lang="ar-EG" altLang="ar-EG" sz="3600" smtClean="0">
                <a:solidFill>
                  <a:srgbClr val="FF0000"/>
                </a:solidFill>
              </a:rPr>
              <a:t>فَنَجَّيْنَاهُ وَأَهْلَهُ </a:t>
            </a:r>
            <a:r>
              <a:rPr lang="ar-EG" altLang="ar-EG" sz="3600" smtClean="0"/>
              <a:t>مِنَ الْكَرْبِ الْعَظِيمِ }الأنبياء76</a:t>
            </a:r>
            <a:endParaRPr lang="en-US" altLang="ar-EG" sz="3600" smtClean="0"/>
          </a:p>
          <a:p>
            <a:pPr algn="r" rtl="1">
              <a:buFontTx/>
              <a:buNone/>
            </a:pPr>
            <a:r>
              <a:rPr lang="ar-EG" altLang="ar-EG" sz="3600" smtClean="0"/>
              <a:t>  {وَقَوْمَ نُوحٍ لَّمَّا كَذَّبُوا الرُّسُلَ </a:t>
            </a:r>
            <a:r>
              <a:rPr lang="ar-EG" altLang="ar-EG" sz="3600" smtClean="0">
                <a:solidFill>
                  <a:srgbClr val="FF0000"/>
                </a:solidFill>
              </a:rPr>
              <a:t>أَغْرَقْنَاهُمْ وَجَعَلْنَاهُمْ لِلنَّاسِ آيَةً وَأَعْتَدْنَا لِلظَّالِمِينَ عَذَاباً أَلِيماً </a:t>
            </a:r>
            <a:r>
              <a:rPr lang="ar-EG" altLang="ar-EG" sz="3600" smtClean="0"/>
              <a:t>}الفرقان37</a:t>
            </a:r>
            <a:endParaRPr lang="en-US" altLang="ar-EG" sz="3600" smtClean="0"/>
          </a:p>
          <a:p>
            <a:pPr algn="r" rtl="1"/>
            <a:endParaRPr lang="ar-EG" alt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547" y="5943600"/>
            <a:ext cx="819705" cy="622963"/>
          </a:xfrm>
          <a:prstGeom prst="rect">
            <a:avLst/>
          </a:prstGeom>
        </p:spPr>
      </p:pic>
    </p:spTree>
  </p:cSld>
  <p:clrMapOvr>
    <a:masterClrMapping/>
  </p:clrMapOvr>
  <p:transition>
    <p:split orient="vert"/>
  </p:transition>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Curtain Call</Template>
  <TotalTime>2336</TotalTime>
  <Words>2930</Words>
  <Application>Microsoft Office PowerPoint</Application>
  <PresentationFormat>عرض على الشاشة (3:4)‏</PresentationFormat>
  <Paragraphs>219</Paragraphs>
  <Slides>56</Slides>
  <Notes>2</Notes>
  <HiddenSlides>0</HiddenSlides>
  <MMClips>0</MMClips>
  <ScaleCrop>false</ScaleCrop>
  <HeadingPairs>
    <vt:vector size="8" baseType="variant">
      <vt:variant>
        <vt:lpstr>الخطوط المستخدمة</vt:lpstr>
      </vt:variant>
      <vt:variant>
        <vt:i4>3</vt:i4>
      </vt:variant>
      <vt:variant>
        <vt:lpstr>نسق</vt:lpstr>
      </vt:variant>
      <vt:variant>
        <vt:i4>1</vt:i4>
      </vt:variant>
      <vt:variant>
        <vt:lpstr>خوادم OLE مضمنة</vt:lpstr>
      </vt:variant>
      <vt:variant>
        <vt:i4>1</vt:i4>
      </vt:variant>
      <vt:variant>
        <vt:lpstr>عناوين الشرائح</vt:lpstr>
      </vt:variant>
      <vt:variant>
        <vt:i4>56</vt:i4>
      </vt:variant>
    </vt:vector>
  </HeadingPairs>
  <TitlesOfParts>
    <vt:vector size="61" baseType="lpstr">
      <vt:lpstr>Arial</vt:lpstr>
      <vt:lpstr>Simplified Arabic</vt:lpstr>
      <vt:lpstr>Times New Roman</vt:lpstr>
      <vt:lpstr>Default Design</vt:lpstr>
      <vt:lpstr>Packager Shell Object</vt:lpstr>
      <vt:lpstr>عرض تقديمي في PowerPoint</vt:lpstr>
      <vt:lpstr>هلاك المذنبين</vt:lpstr>
      <vt:lpstr>جزاء المسضعفين</vt:lpstr>
      <vt:lpstr>مقدمات الهلاك</vt:lpstr>
      <vt:lpstr>هلاك قوم نوح</vt:lpstr>
      <vt:lpstr>هلاك قوم نوح</vt:lpstr>
      <vt:lpstr>هلاك قوم نوح:عناد وتكذيب</vt:lpstr>
      <vt:lpstr>هلاك قوم نوح: شكوى ودعاء نوح </vt:lpstr>
      <vt:lpstr>هلاك قوم نوح:علم الرسول بالمصير</vt:lpstr>
      <vt:lpstr>هلاك قوم نوح: العاقبة</vt:lpstr>
      <vt:lpstr>?أين سفينة نوح</vt:lpstr>
      <vt:lpstr>هلاك قوم لوط</vt:lpstr>
      <vt:lpstr>بلاغ: هلاك قوم لوط</vt:lpstr>
      <vt:lpstr>وتكذيب هلاك قوم لوط: عناد</vt:lpstr>
      <vt:lpstr>هلاك قوم لوط: شكوى ودعاء الرسول </vt:lpstr>
      <vt:lpstr>هلاك قوم لوط: حتمية النجاة والهلاك </vt:lpstr>
      <vt:lpstr>هلاك قوم لوط: وسائل الهلاك</vt:lpstr>
      <vt:lpstr>هلاك قوم لوط: العاقبة للمتقين</vt:lpstr>
      <vt:lpstr>هل جاء هلاك من السماء؟</vt:lpstr>
      <vt:lpstr>هلاك قوم لوط: وسائل الهلاك</vt:lpstr>
      <vt:lpstr>هلاك قوم هود: بلاغ</vt:lpstr>
      <vt:lpstr>هلاك قوم نوح: إقناع</vt:lpstr>
      <vt:lpstr>هلاك قوم لوط: عناد وتكذيب</vt:lpstr>
      <vt:lpstr>هلاك قوم عاد: وسائل الهلاك</vt:lpstr>
      <vt:lpstr>هلاك قوم عاد: العاقبة</vt:lpstr>
      <vt:lpstr>عرض تقديمي في PowerPoint</vt:lpstr>
      <vt:lpstr>عرض تقديمي في PowerPoint</vt:lpstr>
      <vt:lpstr>هلاك  قوم  ثمود</vt:lpstr>
      <vt:lpstr>هلاك قوم ثمود: بلاغ</vt:lpstr>
      <vt:lpstr>هلاك قوم ثمود: تحذير</vt:lpstr>
      <vt:lpstr>هلاك قوم ثمود: عناد وتكذيب </vt:lpstr>
      <vt:lpstr>  هلاك قوم ثمود:علم الرسول بحتمية الهلاك  </vt:lpstr>
      <vt:lpstr> هلاك قوم ثمود: وسيلة الهلاك: </vt:lpstr>
      <vt:lpstr> هلاك قوم شعيب </vt:lpstr>
      <vt:lpstr>هلاك قوم شعيب: بلاغ</vt:lpstr>
      <vt:lpstr>هلاك قوم شعيب: عناد وتكذيب</vt:lpstr>
      <vt:lpstr>هلاك قوم شعيب: وسائل الهلاك</vt:lpstr>
      <vt:lpstr>العلاقة بين الرجفة والصيحة</vt:lpstr>
      <vt:lpstr>عرض تقديمي في PowerPoint</vt:lpstr>
      <vt:lpstr>هلاك قوم شعيب: العاقبة </vt:lpstr>
      <vt:lpstr>عرض تقديمي في PowerPoint</vt:lpstr>
      <vt:lpstr>عرض تقديمي في PowerPoint</vt:lpstr>
      <vt:lpstr>{فَالْيَوْمَ نُنَجِّيكَ بِبَدَنِكَ لِتَكُونَ لِمَنْ خَلْفَكَ آيَةً وَإِنَّ كَثِيراً مِّنَ النَّاسِ عَنْ آيَاتِنَا لَغَافِلُونَ }يونس92</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Fruitvale Technology Mentor F</dc:creator>
  <cp:lastModifiedBy>Walid Kotb</cp:lastModifiedBy>
  <cp:revision>88</cp:revision>
  <dcterms:created xsi:type="dcterms:W3CDTF">2001-10-11T04:33:27Z</dcterms:created>
  <dcterms:modified xsi:type="dcterms:W3CDTF">2016-01-19T07:46:26Z</dcterms:modified>
</cp:coreProperties>
</file>